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8"/>
  </p:notesMasterIdLst>
  <p:sldIdLst>
    <p:sldId id="982" r:id="rId3"/>
    <p:sldId id="984" r:id="rId4"/>
    <p:sldId id="997" r:id="rId5"/>
    <p:sldId id="1023" r:id="rId6"/>
    <p:sldId id="1004" r:id="rId7"/>
    <p:sldId id="1003" r:id="rId8"/>
    <p:sldId id="999" r:id="rId9"/>
    <p:sldId id="1005" r:id="rId10"/>
    <p:sldId id="1006" r:id="rId11"/>
    <p:sldId id="992" r:id="rId12"/>
    <p:sldId id="1008" r:id="rId13"/>
    <p:sldId id="1022" r:id="rId14"/>
    <p:sldId id="1009" r:id="rId15"/>
    <p:sldId id="1010" r:id="rId16"/>
    <p:sldId id="1011" r:id="rId17"/>
    <p:sldId id="1013" r:id="rId18"/>
    <p:sldId id="1012" r:id="rId19"/>
    <p:sldId id="1014" r:id="rId20"/>
    <p:sldId id="1015" r:id="rId21"/>
    <p:sldId id="1016" r:id="rId22"/>
    <p:sldId id="1017" r:id="rId23"/>
    <p:sldId id="1018" r:id="rId24"/>
    <p:sldId id="1019" r:id="rId25"/>
    <p:sldId id="1007" r:id="rId26"/>
    <p:sldId id="1024"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946" y="19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1E11E9-3A39-49E4-90C2-2E22BFB54292}" type="datetimeFigureOut">
              <a:rPr lang="zh-CN" altLang="en-US" smtClean="0"/>
              <a:t>2025/1/14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AD4361-B3C4-4373-B2A3-DCA791F1EE5F}" type="slidenum">
              <a:rPr lang="zh-CN" altLang="en-US" smtClean="0"/>
              <a:t>‹#›</a:t>
            </a:fld>
            <a:endParaRPr lang="zh-CN" altLang="en-US"/>
          </a:p>
        </p:txBody>
      </p:sp>
    </p:spTree>
    <p:extLst>
      <p:ext uri="{BB962C8B-B14F-4D97-AF65-F5344CB8AC3E}">
        <p14:creationId xmlns:p14="http://schemas.microsoft.com/office/powerpoint/2010/main" val="100943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576374-39D5-4F51-855F-998DCF1E3F7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99008C4-3DDC-4627-98DD-43C157EB82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B799BF9-B06B-4F8C-8BC2-807FFDAF76ED}"/>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79018A0A-AA80-434E-B20F-AC89B147018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30E3E1E-BBFF-4E20-80A2-F29B2919300C}"/>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885180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9BAABB-14D9-4BA5-BED6-63967DC22B4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8190F22-8A5D-4748-9CBD-2BFC845A5B1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668A75D-4D5C-42A2-B895-87AB30D96988}"/>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7189EAFA-B878-4ED4-A8E4-5F1BB5CBEEA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F5B0478-3AE4-4414-B0C3-008BA49738F5}"/>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1339759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A87A49C-7F73-4F31-9008-F5CB36C9317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3527F70-E618-4A26-BEC6-1B6B9F91CE6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A35124B-BC39-43FD-AA0E-10535D0ACAC2}"/>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3ED85F04-3788-4EA5-AFEB-2EEC3999131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2C3BFCE-309E-4CB5-BE59-4ABDFB75DFF7}"/>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1535866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EFDF6E-FCF0-4235-9020-52A34B036A3C}"/>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7511006-18C5-4452-AF78-36EE71E9C9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6449555E-6473-490D-B169-3E8B0ADC89B4}"/>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58685CDE-85EB-457E-A608-2473EBC90CC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4234088-65D0-491C-A876-578A1477EE30}"/>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19808392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06DFC5-5ED3-43C7-B22B-D6A4C58D2A82}"/>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4D33DF9-6D48-45D2-B9A9-233A4924B902}"/>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CFA412D-AB03-4BFF-B513-A3443881C5DF}"/>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C8EBD3ED-3FA8-4CFA-B88C-0DE749860C4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430DCE6-A61C-400E-894C-402C7CE12D96}"/>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13230304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F152A4-FA62-4EF5-8070-004B5CDABA1E}"/>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D819746-C229-452D-9C21-B189A85F86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63DF7C9-BA19-4088-8C22-B0C8E20CDE12}"/>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FFAF6A46-D292-42E5-B545-132EAA0C038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2644A10-DEF5-47CF-87D2-F85F61E5AEB1}"/>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644936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747161-1559-476D-A7CA-DEDB5801527F}"/>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124E317-4CAA-4710-BEA1-FB362F4CE6F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410E2A2D-3770-4D80-93D4-0A53BEF6867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765DE6A7-08C5-46F7-AC93-228B40A74914}"/>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6" name="页脚占位符 5">
            <a:extLst>
              <a:ext uri="{FF2B5EF4-FFF2-40B4-BE49-F238E27FC236}">
                <a16:creationId xmlns:a16="http://schemas.microsoft.com/office/drawing/2014/main" id="{7BD14FA7-29D5-4E1E-B3AA-FD03B5B7E49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7B68265-379B-4F94-AEA4-EC7B55439C52}"/>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3841204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E2F80F-25CA-46E0-A692-6594716C0BA2}"/>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AEC26D6-89F3-4D71-95B5-361D674245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8B58CCE0-31C4-410E-A1EB-EE564C71767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1AD6CC3-A220-4E7C-B49D-0B9C8EB711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26C36B9-C490-4443-A339-A6A96035D79A}"/>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8BFCB7A5-A77E-4BD1-88F6-D3907D5692AD}"/>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8" name="页脚占位符 7">
            <a:extLst>
              <a:ext uri="{FF2B5EF4-FFF2-40B4-BE49-F238E27FC236}">
                <a16:creationId xmlns:a16="http://schemas.microsoft.com/office/drawing/2014/main" id="{7CD23821-01B6-4D89-BF52-AF56C5D273E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BB07FDA-CB2A-4B86-B214-C4FF5EEF0B31}"/>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7446859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62BE08-C548-4FFF-97DB-8E224DD2CEDF}"/>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C506938-AB89-44EE-8E34-999D729755B6}"/>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4" name="页脚占位符 3">
            <a:extLst>
              <a:ext uri="{FF2B5EF4-FFF2-40B4-BE49-F238E27FC236}">
                <a16:creationId xmlns:a16="http://schemas.microsoft.com/office/drawing/2014/main" id="{C96597DE-BBC4-4C74-9A47-1BAD1FE2975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27C5645-F8A1-4572-B38E-B0B42C030B52}"/>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21455484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3B2BD12-8229-4B89-B387-1C7C042AD7D5}"/>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3" name="页脚占位符 2">
            <a:extLst>
              <a:ext uri="{FF2B5EF4-FFF2-40B4-BE49-F238E27FC236}">
                <a16:creationId xmlns:a16="http://schemas.microsoft.com/office/drawing/2014/main" id="{F00E070D-4ADB-43AD-AB4C-40C634F0AB0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9C9EA5C-D5B2-41FC-B7F6-FC4DD874BBCA}"/>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271463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150430-BEB1-409F-843C-E66BA4E5BF6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EFA1696-F7AC-4B26-BCE9-A788EF6E27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DE2311F-B2FC-452A-B706-3287E1B71E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EDBD6A0-6018-4758-8044-10D66F1FBF02}"/>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6" name="页脚占位符 5">
            <a:extLst>
              <a:ext uri="{FF2B5EF4-FFF2-40B4-BE49-F238E27FC236}">
                <a16:creationId xmlns:a16="http://schemas.microsoft.com/office/drawing/2014/main" id="{DEC31794-0258-4386-B629-11A8A590313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9BFE786-135B-4B3E-A40C-0717300872A1}"/>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3321733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D75F28-3B41-4EC1-B9DB-8BB637CDA27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6BF7BD5-0155-4685-A816-704760C5F6C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DF8A169-2648-4673-B3E7-4F405D5E7173}"/>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36F4C5B4-D537-44BB-B3D9-E30924D340B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506F75D-E658-408E-986D-02BFDD8A023A}"/>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40333472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3F14A4-A171-4CFB-A2B6-0A1944F9B02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B629C96-47A2-4181-A0DB-1CA154AB84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71B1BF9-B664-40BD-824F-4AC4FE8B82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F72B021-C47F-4A81-88FA-064C7EA058F0}"/>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6" name="页脚占位符 5">
            <a:extLst>
              <a:ext uri="{FF2B5EF4-FFF2-40B4-BE49-F238E27FC236}">
                <a16:creationId xmlns:a16="http://schemas.microsoft.com/office/drawing/2014/main" id="{F3807264-0D9E-44B8-B841-943386747B2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E9A2004-D142-4CFB-90DB-369B3DEC9630}"/>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22340658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98F6D2-A0B8-433F-961C-CB48209A0CA8}"/>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944AD18-56E4-4E64-B88A-AA663A04D72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9466A1B-ED0D-40D3-B5F1-F5BD6FB3D29E}"/>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BFBE14D5-543E-4932-8167-1D0BB086E36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0A3914-417A-41DE-92E5-E696BBFE2E34}"/>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5928183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B830FD8-A808-45E6-857E-FC5B74708787}"/>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AB7F6629-52BE-422B-8C11-038187ED319C}"/>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E2B86AB-CC7F-4B6D-8223-87E187EEADC1}"/>
              </a:ext>
            </a:extLst>
          </p:cNvPr>
          <p:cNvSpPr>
            <a:spLocks noGrp="1"/>
          </p:cNvSpPr>
          <p:nvPr>
            <p:ph type="dt" sz="half" idx="10"/>
          </p:nvPr>
        </p:nvSpPr>
        <p:spPr/>
        <p:txBody>
          <a:bodyPr/>
          <a:lstStyle/>
          <a:p>
            <a:fld id="{40989AA9-B6F6-410E-A2C6-45308842BABE}"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8872C70D-5274-473A-858B-E14D0FA9877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8968DF8-A8AA-438D-955E-66090A4A527D}"/>
              </a:ext>
            </a:extLst>
          </p:cNvPr>
          <p:cNvSpPr>
            <a:spLocks noGrp="1"/>
          </p:cNvSpPr>
          <p:nvPr>
            <p:ph type="sldNum" sz="quarter" idx="12"/>
          </p:nvPr>
        </p:nvSpPr>
        <p:spPr/>
        <p:txBody>
          <a:body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12048557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3F9D4E2-66B2-4B18-B1AF-789587B1D056}"/>
              </a:ext>
            </a:extLst>
          </p:cNvPr>
          <p:cNvSpPr>
            <a:spLocks noGrp="1"/>
          </p:cNvSpPr>
          <p:nvPr>
            <p:ph/>
          </p:nvPr>
        </p:nvSpPr>
        <p:spPr>
          <a:xfrm>
            <a:off x="609600" y="274639"/>
            <a:ext cx="10972800" cy="58515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3" name="日期占位符 2">
            <a:extLst>
              <a:ext uri="{FF2B5EF4-FFF2-40B4-BE49-F238E27FC236}">
                <a16:creationId xmlns:a16="http://schemas.microsoft.com/office/drawing/2014/main" id="{66E288FB-391E-4E78-A0CF-E808EEBDF1FB}"/>
              </a:ext>
            </a:extLst>
          </p:cNvPr>
          <p:cNvSpPr>
            <a:spLocks noGrp="1"/>
          </p:cNvSpPr>
          <p:nvPr>
            <p:ph type="dt" sz="half" idx="10"/>
          </p:nvPr>
        </p:nvSpPr>
        <p:spPr>
          <a:xfrm>
            <a:off x="609600" y="6245225"/>
            <a:ext cx="2844800" cy="476250"/>
          </a:xfrm>
        </p:spPr>
        <p:txBody>
          <a:bodyPr/>
          <a:lstStyle>
            <a:lvl1pPr>
              <a:defRPr/>
            </a:lvl1pPr>
          </a:lstStyle>
          <a:p>
            <a:endParaRPr lang="en-US" altLang="zh-CN"/>
          </a:p>
        </p:txBody>
      </p:sp>
      <p:sp>
        <p:nvSpPr>
          <p:cNvPr id="4" name="页脚占位符 3">
            <a:extLst>
              <a:ext uri="{FF2B5EF4-FFF2-40B4-BE49-F238E27FC236}">
                <a16:creationId xmlns:a16="http://schemas.microsoft.com/office/drawing/2014/main" id="{25EED995-CEF9-44D2-B0D0-AB73AE4D932F}"/>
              </a:ext>
            </a:extLst>
          </p:cNvPr>
          <p:cNvSpPr>
            <a:spLocks noGrp="1"/>
          </p:cNvSpPr>
          <p:nvPr>
            <p:ph type="ftr" sz="quarter" idx="11"/>
          </p:nvPr>
        </p:nvSpPr>
        <p:spPr>
          <a:xfrm>
            <a:off x="4165600" y="6245225"/>
            <a:ext cx="3860800" cy="476250"/>
          </a:xfrm>
        </p:spPr>
        <p:txBody>
          <a:bodyPr/>
          <a:lstStyle>
            <a:lvl1pPr>
              <a:defRPr/>
            </a:lvl1pPr>
          </a:lstStyle>
          <a:p>
            <a:endParaRPr lang="en-US" altLang="zh-CN"/>
          </a:p>
        </p:txBody>
      </p:sp>
      <p:sp>
        <p:nvSpPr>
          <p:cNvPr id="5" name="灯片编号占位符 4">
            <a:extLst>
              <a:ext uri="{FF2B5EF4-FFF2-40B4-BE49-F238E27FC236}">
                <a16:creationId xmlns:a16="http://schemas.microsoft.com/office/drawing/2014/main" id="{8CAA4B4F-2808-4A2A-9220-C40295567521}"/>
              </a:ext>
            </a:extLst>
          </p:cNvPr>
          <p:cNvSpPr>
            <a:spLocks noGrp="1"/>
          </p:cNvSpPr>
          <p:nvPr>
            <p:ph type="sldNum" sz="quarter" idx="12"/>
          </p:nvPr>
        </p:nvSpPr>
        <p:spPr>
          <a:xfrm>
            <a:off x="8737600" y="6245225"/>
            <a:ext cx="2844800" cy="476250"/>
          </a:xfrm>
        </p:spPr>
        <p:txBody>
          <a:bodyPr/>
          <a:lstStyle>
            <a:lvl1pPr>
              <a:defRPr/>
            </a:lvl1pPr>
          </a:lstStyle>
          <a:p>
            <a:fld id="{3F4142D3-23D9-40C8-9376-5B82D8488B8F}" type="slidenum">
              <a:rPr lang="en-US" altLang="zh-CN"/>
              <a:pPr/>
              <a:t>‹#›</a:t>
            </a:fld>
            <a:endParaRPr lang="en-US" altLang="zh-CN"/>
          </a:p>
        </p:txBody>
      </p:sp>
    </p:spTree>
    <p:extLst>
      <p:ext uri="{BB962C8B-B14F-4D97-AF65-F5344CB8AC3E}">
        <p14:creationId xmlns:p14="http://schemas.microsoft.com/office/powerpoint/2010/main" val="41019878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B38FE5-1762-444E-842B-07DB806921D2}"/>
              </a:ext>
            </a:extLst>
          </p:cNvPr>
          <p:cNvSpPr>
            <a:spLocks noGrp="1"/>
          </p:cNvSpPr>
          <p:nvPr>
            <p:ph type="title"/>
          </p:nvPr>
        </p:nvSpPr>
        <p:spPr>
          <a:xfrm>
            <a:off x="609600" y="274638"/>
            <a:ext cx="10972800" cy="1143000"/>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137B30D-6DC0-4780-ACCE-7A539AE7F7BA}"/>
              </a:ext>
            </a:extLst>
          </p:cNvPr>
          <p:cNvSpPr>
            <a:spLocks noGrp="1"/>
          </p:cNvSpPr>
          <p:nvPr>
            <p:ph type="body" sz="half" idx="1"/>
          </p:nvPr>
        </p:nvSpPr>
        <p:spPr>
          <a:xfrm>
            <a:off x="609600" y="1600201"/>
            <a:ext cx="5384800" cy="452596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A7F6C91-52E9-4F56-83F6-69247454CA72}"/>
              </a:ext>
            </a:extLst>
          </p:cNvPr>
          <p:cNvSpPr>
            <a:spLocks noGrp="1"/>
          </p:cNvSpPr>
          <p:nvPr>
            <p:ph sz="half" idx="2"/>
          </p:nvPr>
        </p:nvSpPr>
        <p:spPr>
          <a:xfrm>
            <a:off x="6197600" y="1600201"/>
            <a:ext cx="5384800" cy="452596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76072DE9-E7DD-4B5B-B03F-7E85B200DB8F}"/>
              </a:ext>
            </a:extLst>
          </p:cNvPr>
          <p:cNvSpPr>
            <a:spLocks noGrp="1"/>
          </p:cNvSpPr>
          <p:nvPr>
            <p:ph type="dt" sz="half" idx="10"/>
          </p:nvPr>
        </p:nvSpPr>
        <p:spPr>
          <a:xfrm>
            <a:off x="609600" y="6245225"/>
            <a:ext cx="2844800" cy="476250"/>
          </a:xfrm>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1BF766F5-7012-4C1E-B35F-3954556ED140}"/>
              </a:ext>
            </a:extLst>
          </p:cNvPr>
          <p:cNvSpPr>
            <a:spLocks noGrp="1"/>
          </p:cNvSpPr>
          <p:nvPr>
            <p:ph type="ftr" sz="quarter" idx="11"/>
          </p:nvPr>
        </p:nvSpPr>
        <p:spPr>
          <a:xfrm>
            <a:off x="4165600" y="6245225"/>
            <a:ext cx="3860800" cy="476250"/>
          </a:xfrm>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46204134-2725-4ABB-9133-3F3621593015}"/>
              </a:ext>
            </a:extLst>
          </p:cNvPr>
          <p:cNvSpPr>
            <a:spLocks noGrp="1"/>
          </p:cNvSpPr>
          <p:nvPr>
            <p:ph type="sldNum" sz="quarter" idx="12"/>
          </p:nvPr>
        </p:nvSpPr>
        <p:spPr>
          <a:xfrm>
            <a:off x="8737600" y="6245225"/>
            <a:ext cx="2844800" cy="476250"/>
          </a:xfrm>
        </p:spPr>
        <p:txBody>
          <a:bodyPr/>
          <a:lstStyle>
            <a:lvl1pPr>
              <a:defRPr/>
            </a:lvl1pPr>
          </a:lstStyle>
          <a:p>
            <a:fld id="{05D28D22-9D05-41D3-865F-66AC36361BBD}" type="slidenum">
              <a:rPr lang="en-US" altLang="zh-CN"/>
              <a:pPr/>
              <a:t>‹#›</a:t>
            </a:fld>
            <a:endParaRPr lang="en-US" altLang="zh-CN"/>
          </a:p>
        </p:txBody>
      </p:sp>
    </p:spTree>
    <p:extLst>
      <p:ext uri="{BB962C8B-B14F-4D97-AF65-F5344CB8AC3E}">
        <p14:creationId xmlns:p14="http://schemas.microsoft.com/office/powerpoint/2010/main" val="2944601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77CE85-4979-49EC-B2DD-CC83B3105A97}"/>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6A4FD19F-BB78-4608-96B1-08BAC90889A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94071A4-D948-4C78-A1DA-9AB442161C24}"/>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26C8DB84-B40E-4470-96C7-BE8DA079407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3029D5B-C52D-49E1-953E-F2CA859036B5}"/>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1450246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047468-99DB-4586-AA05-C90C70A9BD5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C6B40F6-78B5-46D6-AAFD-ABCFAD2B9EC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91FD95B1-FE14-4D2F-98D5-A37BDCD6B35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EB87A98-8E9A-468F-AA94-3E48AF01EC09}"/>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6" name="页脚占位符 5">
            <a:extLst>
              <a:ext uri="{FF2B5EF4-FFF2-40B4-BE49-F238E27FC236}">
                <a16:creationId xmlns:a16="http://schemas.microsoft.com/office/drawing/2014/main" id="{95BCACA9-969B-4B88-9840-28C299EBC49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616997B-B50C-4178-807E-FE178FE66B30}"/>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3842431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5F73AF-52B0-4365-944F-C938F32F9CEE}"/>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21FF491-35B9-4E66-B9C3-BF627C35E8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FE4E649-8633-46A4-B0CC-8FDE48D743C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3119A41C-F307-40C3-AB50-92A27F87A7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DA088B12-603B-44F6-98A0-4C1A8F25F80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3753C49E-B8C7-40F3-A97D-C1AA328BDD41}"/>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8" name="页脚占位符 7">
            <a:extLst>
              <a:ext uri="{FF2B5EF4-FFF2-40B4-BE49-F238E27FC236}">
                <a16:creationId xmlns:a16="http://schemas.microsoft.com/office/drawing/2014/main" id="{8B8A2B52-32D4-4D24-B4A4-4CD2662A6AF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2EE97DB-4704-496C-8EA6-0F4A86BC7CF1}"/>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3926699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DA6F8E-4FDB-4552-8ED0-954C25A9FE2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D2AAD4E-5935-4A8A-ABF2-26D4D65F652C}"/>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4" name="页脚占位符 3">
            <a:extLst>
              <a:ext uri="{FF2B5EF4-FFF2-40B4-BE49-F238E27FC236}">
                <a16:creationId xmlns:a16="http://schemas.microsoft.com/office/drawing/2014/main" id="{FD082F8D-D49F-4BD5-818A-DCE57E09F36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789D0B8-2D5B-4607-9A94-36696F9CA13C}"/>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174853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A399E26-8DEE-4ABD-B674-8088B285A348}"/>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3" name="页脚占位符 2">
            <a:extLst>
              <a:ext uri="{FF2B5EF4-FFF2-40B4-BE49-F238E27FC236}">
                <a16:creationId xmlns:a16="http://schemas.microsoft.com/office/drawing/2014/main" id="{85D16527-1E90-437D-ADE8-DE2B65A0CFA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5E23D2A-632E-4C54-9D0D-B32A1BD46FAB}"/>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1425191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417C44-58B8-47B0-B64B-46CCB121AE9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47DBA69-A0F3-479F-A7FA-1DC1FCE9F0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B76FD177-1530-4F40-BCE7-E3C92181A0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9DAF7DA-3E9D-4CDF-B5E1-2FD7C7743197}"/>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6" name="页脚占位符 5">
            <a:extLst>
              <a:ext uri="{FF2B5EF4-FFF2-40B4-BE49-F238E27FC236}">
                <a16:creationId xmlns:a16="http://schemas.microsoft.com/office/drawing/2014/main" id="{85B1A4E0-1814-4A06-A7BF-C7122BF0C76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19E1304-03E0-4C5F-BBEE-5F325F238BC9}"/>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1994309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E6A5DB-A870-4730-8707-1ABA06A64C6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BC0C55A-9D59-4729-8321-59EB7D159E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67D15E5-557D-4ADF-855C-738ED475EC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94CBF35-7CEF-4BAD-9236-0E7411D4ABDA}"/>
              </a:ext>
            </a:extLst>
          </p:cNvPr>
          <p:cNvSpPr>
            <a:spLocks noGrp="1"/>
          </p:cNvSpPr>
          <p:nvPr>
            <p:ph type="dt" sz="half" idx="10"/>
          </p:nvPr>
        </p:nvSpPr>
        <p:spPr/>
        <p:txBody>
          <a:bodyPr/>
          <a:lstStyle/>
          <a:p>
            <a:fld id="{6436FA56-8D12-4E56-80F3-23C1C52DA3E0}" type="datetimeFigureOut">
              <a:rPr lang="zh-CN" altLang="en-US" smtClean="0"/>
              <a:t>2025/1/14</a:t>
            </a:fld>
            <a:endParaRPr lang="zh-CN" altLang="en-US"/>
          </a:p>
        </p:txBody>
      </p:sp>
      <p:sp>
        <p:nvSpPr>
          <p:cNvPr id="6" name="页脚占位符 5">
            <a:extLst>
              <a:ext uri="{FF2B5EF4-FFF2-40B4-BE49-F238E27FC236}">
                <a16:creationId xmlns:a16="http://schemas.microsoft.com/office/drawing/2014/main" id="{BF3E1880-D9D3-478A-A368-246E9B016D4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DE8AE4A-FB36-475F-8791-24A458DBEC54}"/>
              </a:ext>
            </a:extLst>
          </p:cNvPr>
          <p:cNvSpPr>
            <a:spLocks noGrp="1"/>
          </p:cNvSpPr>
          <p:nvPr>
            <p:ph type="sldNum" sz="quarter" idx="12"/>
          </p:nvPr>
        </p:nvSpPr>
        <p:spPr/>
        <p:txBody>
          <a:body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32665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jp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F334471-54BE-4B45-9221-5D6EEE1E4D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A93FCA2-750A-406A-9488-F71A075084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2EB05B4-976D-4208-BF29-5B79542406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36FA56-8D12-4E56-80F3-23C1C52DA3E0}"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639B0F75-49EE-4CEA-8280-7F26A0F7F1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902E40A-B8A2-4000-A366-48AC18B88D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6B0949-D697-4ACF-81AB-60B211E3A0E4}" type="slidenum">
              <a:rPr lang="zh-CN" altLang="en-US" smtClean="0"/>
              <a:t>‹#›</a:t>
            </a:fld>
            <a:endParaRPr lang="zh-CN" altLang="en-US"/>
          </a:p>
        </p:txBody>
      </p:sp>
    </p:spTree>
    <p:extLst>
      <p:ext uri="{BB962C8B-B14F-4D97-AF65-F5344CB8AC3E}">
        <p14:creationId xmlns:p14="http://schemas.microsoft.com/office/powerpoint/2010/main" val="3872659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3291F0DA-2B43-47FB-A7EF-58C1C05357BC}"/>
              </a:ext>
            </a:extLst>
          </p:cNvPr>
          <p:cNvSpPr>
            <a:spLocks noGrp="1"/>
          </p:cNvSpPr>
          <p:nvPr>
            <p:ph type="body" idx="1"/>
          </p:nvPr>
        </p:nvSpPr>
        <p:spPr>
          <a:xfrm>
            <a:off x="662473" y="519340"/>
            <a:ext cx="10504714" cy="4901746"/>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F6ACC181-F00D-4323-BFF9-5FC379E307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989AA9-B6F6-410E-A2C6-45308842BABE}" type="datetimeFigureOut">
              <a:rPr lang="zh-CN" altLang="en-US" smtClean="0"/>
              <a:t>2025/1/14</a:t>
            </a:fld>
            <a:endParaRPr lang="zh-CN" altLang="en-US"/>
          </a:p>
        </p:txBody>
      </p:sp>
      <p:sp>
        <p:nvSpPr>
          <p:cNvPr id="5" name="页脚占位符 4">
            <a:extLst>
              <a:ext uri="{FF2B5EF4-FFF2-40B4-BE49-F238E27FC236}">
                <a16:creationId xmlns:a16="http://schemas.microsoft.com/office/drawing/2014/main" id="{72A4E0BA-ABA4-4994-99E8-8B3864BD03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FC4BE293-67C1-4BFF-B6EA-3E8B639A66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D35D37-FCEF-4760-871B-89F9174DB26A}" type="slidenum">
              <a:rPr lang="zh-CN" altLang="en-US" smtClean="0"/>
              <a:t>‹#›</a:t>
            </a:fld>
            <a:endParaRPr lang="zh-CN" altLang="en-US"/>
          </a:p>
        </p:txBody>
      </p:sp>
    </p:spTree>
    <p:extLst>
      <p:ext uri="{BB962C8B-B14F-4D97-AF65-F5344CB8AC3E}">
        <p14:creationId xmlns:p14="http://schemas.microsoft.com/office/powerpoint/2010/main" val="11322811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 id="214748367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hyperlink" Target="https://rega.net/articles/ega.html" TargetMode="Externa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4F8417B-2C99-14DA-32DD-E52287D59A09}"/>
              </a:ext>
            </a:extLst>
          </p:cNvPr>
          <p:cNvSpPr txBox="1"/>
          <p:nvPr/>
        </p:nvSpPr>
        <p:spPr>
          <a:xfrm>
            <a:off x="575035" y="840833"/>
            <a:ext cx="11340446" cy="3970318"/>
          </a:xfrm>
          <a:prstGeom prst="rect">
            <a:avLst/>
          </a:prstGeom>
          <a:noFill/>
        </p:spPr>
        <p:txBody>
          <a:bodyPr wrap="square" rtlCol="0">
            <a:spAutoFit/>
          </a:bodyPr>
          <a:lstStyle/>
          <a:p>
            <a:pPr algn="ctr"/>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Assessing the heterogeneity of Chinese scales for screening mental health among children and adolescents</a:t>
            </a:r>
          </a:p>
          <a:p>
            <a:pPr algn="l"/>
            <a:endParaRPr lang="en-US" altLang="zh-CN" sz="3600" dirty="0">
              <a:latin typeface="宋体" panose="02010600030101010101" pitchFamily="2" charset="-122"/>
              <a:ea typeface="宋体" panose="02010600030101010101" pitchFamily="2" charset="-122"/>
            </a:endParaRPr>
          </a:p>
          <a:p>
            <a:pPr algn="l"/>
            <a:r>
              <a:rPr lang="zh-CN" altLang="en-US" sz="3600" dirty="0">
                <a:latin typeface="宋体" panose="02010600030101010101" pitchFamily="2" charset="-122"/>
                <a:ea typeface="宋体" panose="02010600030101010101" pitchFamily="2" charset="-122"/>
              </a:rPr>
              <a:t>简介：本研究是基于中国人民大学“双一流”心理健康教育重大创新规划平台俞国良教授课题组</a:t>
            </a:r>
            <a:r>
              <a:rPr lang="en-US" altLang="zh-CN" sz="3600" dirty="0">
                <a:latin typeface="宋体" panose="02010600030101010101" pitchFamily="2" charset="-122"/>
                <a:ea typeface="宋体" panose="02010600030101010101" pitchFamily="2" charset="-122"/>
              </a:rPr>
              <a:t>, </a:t>
            </a:r>
            <a:r>
              <a:rPr lang="zh-CN" altLang="en-US" sz="3600" dirty="0">
                <a:latin typeface="宋体" panose="02010600030101010101" pitchFamily="2" charset="-122"/>
                <a:ea typeface="宋体" panose="02010600030101010101" pitchFamily="2" charset="-122"/>
              </a:rPr>
              <a:t>对我国大中小学生心理健康问题检出率进行了系统的元分析的二次分析。</a:t>
            </a:r>
          </a:p>
        </p:txBody>
      </p:sp>
      <p:sp>
        <p:nvSpPr>
          <p:cNvPr id="2" name="文本框 1">
            <a:extLst>
              <a:ext uri="{FF2B5EF4-FFF2-40B4-BE49-F238E27FC236}">
                <a16:creationId xmlns:a16="http://schemas.microsoft.com/office/drawing/2014/main" id="{64391B38-2B3E-0FF4-AED8-73E92ED4954E}"/>
              </a:ext>
            </a:extLst>
          </p:cNvPr>
          <p:cNvSpPr txBox="1"/>
          <p:nvPr/>
        </p:nvSpPr>
        <p:spPr>
          <a:xfrm>
            <a:off x="2250831" y="4811151"/>
            <a:ext cx="9087729" cy="646331"/>
          </a:xfrm>
          <a:prstGeom prst="rect">
            <a:avLst/>
          </a:prstGeom>
          <a:noFill/>
        </p:spPr>
        <p:txBody>
          <a:bodyPr wrap="square" rtlCol="0">
            <a:spAutoFit/>
          </a:bodyPr>
          <a:lstStyle/>
          <a:p>
            <a:pPr algn="l"/>
            <a:r>
              <a:rPr lang="zh-CN" altLang="en-US" sz="3600" dirty="0">
                <a:latin typeface="宋体" panose="02010600030101010101" pitchFamily="2" charset="-122"/>
                <a:ea typeface="宋体" panose="02010600030101010101" pitchFamily="2" charset="-122"/>
              </a:rPr>
              <a:t>汪浩远 胡孟真 田柳青 刘伟彪 胡传鹏</a:t>
            </a:r>
          </a:p>
        </p:txBody>
      </p:sp>
    </p:spTree>
    <p:extLst>
      <p:ext uri="{BB962C8B-B14F-4D97-AF65-F5344CB8AC3E}">
        <p14:creationId xmlns:p14="http://schemas.microsoft.com/office/powerpoint/2010/main" val="2232133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87972B4-8D9F-388F-2D86-8637453B1A52}"/>
              </a:ext>
            </a:extLst>
          </p:cNvPr>
          <p:cNvSpPr txBox="1"/>
          <p:nvPr/>
        </p:nvSpPr>
        <p:spPr>
          <a:xfrm>
            <a:off x="537327" y="424205"/>
            <a:ext cx="10312924" cy="5632311"/>
          </a:xfrm>
          <a:prstGeom prst="rect">
            <a:avLst/>
          </a:prstGeom>
          <a:noFill/>
        </p:spPr>
        <p:txBody>
          <a:bodyPr wrap="square" rtlCol="0">
            <a:spAutoFit/>
          </a:bodyPr>
          <a:lstStyle/>
          <a:p>
            <a:pPr algn="l"/>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本学期的进展</a:t>
            </a:r>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研究</a:t>
            </a:r>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2</a:t>
            </a:r>
          </a:p>
          <a:p>
            <a:pPr algn="l"/>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实证数据的支持</a:t>
            </a:r>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 </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（抑郁问卷是异质的）</a:t>
            </a:r>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共包含</a:t>
            </a:r>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12764</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名</a:t>
            </a:r>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7-18</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岁的被试</a:t>
            </a:r>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采用了</a:t>
            </a:r>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CDI DSRSC PHQ-9 DASS-21</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这四个抑郁量表</a:t>
            </a:r>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42008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E2ADCEF-E8BF-7801-9AE6-7C613FC2BDB9}"/>
              </a:ext>
            </a:extLst>
          </p:cNvPr>
          <p:cNvSpPr txBox="1"/>
          <p:nvPr/>
        </p:nvSpPr>
        <p:spPr>
          <a:xfrm>
            <a:off x="989814" y="791852"/>
            <a:ext cx="9341963" cy="2308324"/>
          </a:xfrm>
          <a:prstGeom prst="rect">
            <a:avLst/>
          </a:prstGeom>
          <a:noFill/>
        </p:spPr>
        <p:txBody>
          <a:bodyPr wrap="square" rtlCol="0">
            <a:spAutoFit/>
          </a:bodyPr>
          <a:lstStyle/>
          <a:p>
            <a:pPr algn="l"/>
            <a:r>
              <a:rPr lang="zh-CN" altLang="en-US" sz="3600" dirty="0">
                <a:latin typeface="宋体" panose="02010600030101010101" pitchFamily="2" charset="-122"/>
                <a:ea typeface="宋体" panose="02010600030101010101" pitchFamily="2" charset="-122"/>
              </a:rPr>
              <a:t>验证了</a:t>
            </a:r>
            <a:r>
              <a:rPr lang="en-US" altLang="zh-CN" sz="3600" dirty="0">
                <a:latin typeface="宋体" panose="02010600030101010101" pitchFamily="2" charset="-122"/>
                <a:ea typeface="宋体" panose="02010600030101010101" pitchFamily="2" charset="-122"/>
              </a:rPr>
              <a:t>2</a:t>
            </a:r>
            <a:r>
              <a:rPr lang="zh-CN" altLang="en-US" sz="3600" dirty="0">
                <a:latin typeface="宋体" panose="02010600030101010101" pitchFamily="2" charset="-122"/>
                <a:ea typeface="宋体" panose="02010600030101010101" pitchFamily="2" charset="-122"/>
              </a:rPr>
              <a:t>点 </a:t>
            </a:r>
            <a:endParaRPr lang="en-US" altLang="zh-CN" sz="3600" dirty="0">
              <a:latin typeface="宋体" panose="02010600030101010101" pitchFamily="2" charset="-122"/>
              <a:ea typeface="宋体" panose="02010600030101010101" pitchFamily="2" charset="-122"/>
            </a:endParaRPr>
          </a:p>
          <a:p>
            <a:pPr algn="l"/>
            <a:endParaRPr lang="en-US" altLang="zh-CN" sz="3600" dirty="0">
              <a:latin typeface="宋体" panose="02010600030101010101" pitchFamily="2" charset="-122"/>
              <a:ea typeface="宋体" panose="02010600030101010101" pitchFamily="2" charset="-122"/>
            </a:endParaRPr>
          </a:p>
          <a:p>
            <a:pPr algn="l"/>
            <a:r>
              <a:rPr lang="en-US" altLang="zh-CN" sz="3600" dirty="0">
                <a:latin typeface="宋体" panose="02010600030101010101" pitchFamily="2" charset="-122"/>
                <a:ea typeface="宋体" panose="02010600030101010101" pitchFamily="2" charset="-122"/>
              </a:rPr>
              <a:t>1 </a:t>
            </a:r>
            <a:r>
              <a:rPr lang="zh-CN" altLang="en-US" sz="3600" dirty="0">
                <a:latin typeface="宋体" panose="02010600030101010101" pitchFamily="2" charset="-122"/>
                <a:ea typeface="宋体" panose="02010600030101010101" pitchFamily="2" charset="-122"/>
              </a:rPr>
              <a:t>检出率</a:t>
            </a:r>
            <a:endParaRPr lang="en-US" altLang="zh-CN" sz="3600" dirty="0">
              <a:latin typeface="宋体" panose="02010600030101010101" pitchFamily="2" charset="-122"/>
              <a:ea typeface="宋体" panose="02010600030101010101" pitchFamily="2" charset="-122"/>
            </a:endParaRPr>
          </a:p>
          <a:p>
            <a:pPr algn="l"/>
            <a:endParaRPr lang="en-US" altLang="zh-CN" sz="3600" dirty="0">
              <a:latin typeface="宋体" panose="02010600030101010101" pitchFamily="2" charset="-122"/>
              <a:ea typeface="宋体" panose="02010600030101010101" pitchFamily="2" charset="-122"/>
            </a:endParaRPr>
          </a:p>
        </p:txBody>
      </p:sp>
      <p:pic>
        <p:nvPicPr>
          <p:cNvPr id="4" name="图片 3">
            <a:extLst>
              <a:ext uri="{FF2B5EF4-FFF2-40B4-BE49-F238E27FC236}">
                <a16:creationId xmlns:a16="http://schemas.microsoft.com/office/drawing/2014/main" id="{FBA8C2EF-76D6-3896-AFB6-1D8B24E1F42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68017" y="1395167"/>
            <a:ext cx="8498178" cy="5098668"/>
          </a:xfrm>
          <a:prstGeom prst="rect">
            <a:avLst/>
          </a:prstGeom>
          <a:noFill/>
          <a:ln>
            <a:noFill/>
          </a:ln>
        </p:spPr>
      </p:pic>
    </p:spTree>
    <p:extLst>
      <p:ext uri="{BB962C8B-B14F-4D97-AF65-F5344CB8AC3E}">
        <p14:creationId xmlns:p14="http://schemas.microsoft.com/office/powerpoint/2010/main" val="2882663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CFE6A92-0DAC-B21F-A623-67BB57103EE7}"/>
              </a:ext>
            </a:extLst>
          </p:cNvPr>
          <p:cNvPicPr>
            <a:picLocks noChangeAspect="1"/>
          </p:cNvPicPr>
          <p:nvPr/>
        </p:nvPicPr>
        <p:blipFill>
          <a:blip r:embed="rId2"/>
          <a:stretch>
            <a:fillRect/>
          </a:stretch>
        </p:blipFill>
        <p:spPr>
          <a:xfrm>
            <a:off x="676693" y="1313080"/>
            <a:ext cx="10184198" cy="4681320"/>
          </a:xfrm>
          <a:prstGeom prst="rect">
            <a:avLst/>
          </a:prstGeom>
        </p:spPr>
      </p:pic>
      <p:sp>
        <p:nvSpPr>
          <p:cNvPr id="4" name="文本框 3">
            <a:extLst>
              <a:ext uri="{FF2B5EF4-FFF2-40B4-BE49-F238E27FC236}">
                <a16:creationId xmlns:a16="http://schemas.microsoft.com/office/drawing/2014/main" id="{AFDB3DCA-783D-98BF-E65F-52105193DF27}"/>
              </a:ext>
            </a:extLst>
          </p:cNvPr>
          <p:cNvSpPr txBox="1"/>
          <p:nvPr/>
        </p:nvSpPr>
        <p:spPr>
          <a:xfrm>
            <a:off x="2712720" y="528320"/>
            <a:ext cx="6024880" cy="646331"/>
          </a:xfrm>
          <a:prstGeom prst="rect">
            <a:avLst/>
          </a:prstGeom>
          <a:noFill/>
        </p:spPr>
        <p:txBody>
          <a:bodyPr wrap="square" rtlCol="0">
            <a:spAutoFit/>
          </a:bodyPr>
          <a:lstStyle/>
          <a:p>
            <a:pPr algn="l"/>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四个量表的</a:t>
            </a:r>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OVERLAP</a:t>
            </a:r>
            <a:endParaRPr lang="zh-CN" altLang="en-US" sz="3600"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458279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682F6AA4-2410-4A38-F3C4-A20E907DDDB2}"/>
              </a:ext>
            </a:extLst>
          </p:cNvPr>
          <p:cNvSpPr txBox="1"/>
          <p:nvPr/>
        </p:nvSpPr>
        <p:spPr>
          <a:xfrm>
            <a:off x="688052" y="0"/>
            <a:ext cx="9709608" cy="6801862"/>
          </a:xfrm>
          <a:prstGeom prst="rect">
            <a:avLst/>
          </a:prstGeom>
          <a:noFill/>
        </p:spPr>
        <p:txBody>
          <a:bodyPr wrap="square" rtlCol="0">
            <a:spAutoFit/>
          </a:bodyPr>
          <a:lstStyle/>
          <a:p>
            <a:pPr algn="l"/>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2 Exploratory Graph Analysis (EGA)</a:t>
            </a:r>
          </a:p>
          <a:p>
            <a:pPr algn="l"/>
            <a:endParaRPr lang="en-US" altLang="zh-CN" sz="2000" dirty="0">
              <a:latin typeface="宋体" panose="02010600030101010101" pitchFamily="2" charset="-122"/>
              <a:ea typeface="宋体" panose="02010600030101010101" pitchFamily="2" charset="-122"/>
            </a:endParaRPr>
          </a:p>
          <a:p>
            <a:pPr algn="l"/>
            <a:r>
              <a:rPr lang="zh-CN" altLang="en-US" sz="2000" dirty="0">
                <a:latin typeface="宋体" panose="02010600030101010101" pitchFamily="2" charset="-122"/>
                <a:ea typeface="宋体" panose="02010600030101010101" pitchFamily="2" charset="-122"/>
              </a:rPr>
              <a:t>探索性图分析</a:t>
            </a:r>
            <a:endParaRPr lang="en-US" altLang="zh-CN" sz="2000" dirty="0">
              <a:latin typeface="宋体" panose="02010600030101010101" pitchFamily="2" charset="-122"/>
              <a:ea typeface="宋体" panose="02010600030101010101" pitchFamily="2" charset="-122"/>
            </a:endParaRPr>
          </a:p>
          <a:p>
            <a:pPr algn="l"/>
            <a:endParaRPr lang="en-US" altLang="zh-CN" sz="2000" dirty="0">
              <a:latin typeface="宋体" panose="02010600030101010101" pitchFamily="2" charset="-122"/>
              <a:ea typeface="宋体" panose="02010600030101010101" pitchFamily="2" charset="-122"/>
            </a:endParaRPr>
          </a:p>
          <a:p>
            <a:pPr algn="l"/>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Firstly we estimate the correlation matrix of the observable variables, then the graphical LASSO estimation is used to obtain the sparse inverse covariance matrix, with the regularization parameter defined via EBIC over 100 different values. </a:t>
            </a:r>
            <a:r>
              <a:rPr lang="en-US" altLang="zh-CN" sz="20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Finally, the </a:t>
            </a:r>
            <a:r>
              <a:rPr lang="en-US" altLang="zh-CN" sz="2000" dirty="0" err="1">
                <a:solidFill>
                  <a:srgbClr val="FF0000"/>
                </a:solidFill>
                <a:latin typeface="Times New Roman" panose="02020603050405020304" pitchFamily="18" charset="0"/>
                <a:ea typeface="宋体" panose="02010600030101010101" pitchFamily="2" charset="-122"/>
                <a:cs typeface="Times New Roman" panose="02020603050405020304" pitchFamily="18" charset="0"/>
              </a:rPr>
              <a:t>walktrap</a:t>
            </a:r>
            <a:r>
              <a:rPr lang="en-US" altLang="zh-CN" sz="20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 algorithm is used to find the number of dense subgraphs (communities or clusters) of the partial correlation matrix computed in the previous step. </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The </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walktrap</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 algorithm provides a measure of similarities between vertices based on random walks which can capture the community/cluster structure in a </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graph.The</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 number of clusters identified equals the number of latent factors in a given dataset.</a:t>
            </a:r>
          </a:p>
          <a:p>
            <a:pPr algn="l"/>
            <a:endParaRPr lang="en-US" altLang="zh-CN" sz="2000" dirty="0">
              <a:solidFill>
                <a:srgbClr val="2A2B2E"/>
              </a:solidFill>
              <a:latin typeface="宋体" panose="02010600030101010101" pitchFamily="2" charset="-122"/>
              <a:ea typeface="宋体" panose="02010600030101010101" pitchFamily="2" charset="-122"/>
            </a:endParaRPr>
          </a:p>
          <a:p>
            <a:pPr algn="l"/>
            <a:r>
              <a:rPr lang="zh-CN" altLang="en-US" sz="2000" dirty="0">
                <a:solidFill>
                  <a:srgbClr val="2A2B2E"/>
                </a:solidFill>
                <a:latin typeface="宋体" panose="02010600030101010101" pitchFamily="2" charset="-122"/>
                <a:ea typeface="宋体" panose="02010600030101010101" pitchFamily="2" charset="-122"/>
              </a:rPr>
              <a:t>类似探索性因子分析</a:t>
            </a:r>
            <a:endParaRPr lang="en-US" altLang="zh-CN" sz="2000" dirty="0">
              <a:solidFill>
                <a:srgbClr val="2A2B2E"/>
              </a:solidFill>
              <a:latin typeface="宋体" panose="02010600030101010101" pitchFamily="2" charset="-122"/>
              <a:ea typeface="宋体" panose="02010600030101010101" pitchFamily="2" charset="-122"/>
            </a:endParaRPr>
          </a:p>
          <a:p>
            <a:pPr algn="l"/>
            <a:endParaRPr lang="en-US" altLang="zh-CN" sz="2000" dirty="0">
              <a:solidFill>
                <a:srgbClr val="2A2B2E"/>
              </a:solidFill>
              <a:latin typeface="宋体" panose="02010600030101010101" pitchFamily="2" charset="-122"/>
              <a:ea typeface="宋体" panose="02010600030101010101" pitchFamily="2" charset="-122"/>
            </a:endParaRPr>
          </a:p>
          <a:p>
            <a:pPr algn="l"/>
            <a:r>
              <a:rPr lang="zh-CN" altLang="en-US" sz="2000" dirty="0">
                <a:solidFill>
                  <a:srgbClr val="2A2B2E"/>
                </a:solidFill>
                <a:latin typeface="宋体" panose="02010600030101010101" pitchFamily="2" charset="-122"/>
                <a:ea typeface="宋体" panose="02010600030101010101" pitchFamily="2" charset="-122"/>
              </a:rPr>
              <a:t>为什么做</a:t>
            </a:r>
            <a:r>
              <a:rPr lang="en-US" altLang="zh-CN" sz="2000" dirty="0">
                <a:solidFill>
                  <a:srgbClr val="2A2B2E"/>
                </a:solidFill>
                <a:latin typeface="宋体" panose="02010600030101010101" pitchFamily="2" charset="-122"/>
                <a:ea typeface="宋体" panose="02010600030101010101" pitchFamily="2" charset="-122"/>
              </a:rPr>
              <a:t>EGA</a:t>
            </a:r>
            <a:r>
              <a:rPr lang="zh-CN" altLang="en-US" sz="2000" dirty="0">
                <a:solidFill>
                  <a:srgbClr val="2A2B2E"/>
                </a:solidFill>
                <a:latin typeface="宋体" panose="02010600030101010101" pitchFamily="2" charset="-122"/>
                <a:ea typeface="宋体" panose="02010600030101010101" pitchFamily="2" charset="-122"/>
              </a:rPr>
              <a:t>？</a:t>
            </a:r>
            <a:br>
              <a:rPr lang="en-US" altLang="zh-CN" sz="2000" dirty="0">
                <a:solidFill>
                  <a:srgbClr val="2A2B2E"/>
                </a:solidFill>
                <a:latin typeface="宋体" panose="02010600030101010101" pitchFamily="2" charset="-122"/>
                <a:ea typeface="宋体" panose="02010600030101010101" pitchFamily="2" charset="-122"/>
              </a:rPr>
            </a:br>
            <a:br>
              <a:rPr lang="en-US" altLang="zh-CN" sz="2000" dirty="0">
                <a:solidFill>
                  <a:srgbClr val="2A2B2E"/>
                </a:solidFill>
                <a:latin typeface="宋体" panose="02010600030101010101" pitchFamily="2" charset="-122"/>
                <a:ea typeface="宋体" panose="02010600030101010101" pitchFamily="2" charset="-122"/>
              </a:rPr>
            </a:br>
            <a:r>
              <a:rPr lang="zh-CN" altLang="en-US" sz="2000" dirty="0">
                <a:solidFill>
                  <a:srgbClr val="2A2B2E"/>
                </a:solidFill>
                <a:latin typeface="宋体" panose="02010600030101010101" pitchFamily="2" charset="-122"/>
                <a:ea typeface="宋体" panose="02010600030101010101" pitchFamily="2" charset="-122"/>
              </a:rPr>
              <a:t>因为我们猜想纳入题目不会形成一个单维度结构。</a:t>
            </a:r>
            <a:endParaRPr lang="en-US" altLang="zh-CN" sz="2000" dirty="0">
              <a:solidFill>
                <a:srgbClr val="2A2B2E"/>
              </a:solidFill>
              <a:latin typeface="宋体" panose="02010600030101010101" pitchFamily="2" charset="-122"/>
              <a:ea typeface="宋体" panose="02010600030101010101" pitchFamily="2" charset="-122"/>
            </a:endParaRPr>
          </a:p>
          <a:p>
            <a:pPr algn="l"/>
            <a:endParaRPr lang="en-US" altLang="zh-CN" sz="2000" dirty="0">
              <a:solidFill>
                <a:srgbClr val="2A2B2E"/>
              </a:solidFill>
              <a:latin typeface="宋体" panose="02010600030101010101" pitchFamily="2" charset="-122"/>
              <a:ea typeface="宋体" panose="02010600030101010101" pitchFamily="2" charset="-122"/>
            </a:endParaRPr>
          </a:p>
          <a:p>
            <a:pPr algn="l"/>
            <a:endParaRPr lang="en-US" altLang="zh-CN" sz="2000" dirty="0">
              <a:solidFill>
                <a:srgbClr val="2A2B2E"/>
              </a:solidFill>
              <a:latin typeface="宋体" panose="02010600030101010101" pitchFamily="2" charset="-122"/>
              <a:ea typeface="宋体" panose="02010600030101010101" pitchFamily="2" charset="-122"/>
            </a:endParaRPr>
          </a:p>
          <a:p>
            <a:pPr algn="l"/>
            <a:endParaRPr lang="en-US" altLang="zh-CN" sz="3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40200435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36F4CA-050B-B77A-83BB-E0D171570166}"/>
              </a:ext>
            </a:extLst>
          </p:cNvPr>
          <p:cNvSpPr txBox="1"/>
          <p:nvPr/>
        </p:nvSpPr>
        <p:spPr>
          <a:xfrm>
            <a:off x="471341" y="763572"/>
            <a:ext cx="10011266" cy="4524315"/>
          </a:xfrm>
          <a:prstGeom prst="rect">
            <a:avLst/>
          </a:prstGeom>
          <a:noFill/>
        </p:spPr>
        <p:txBody>
          <a:bodyPr wrap="square" rtlCol="0">
            <a:spAutoFit/>
          </a:bodyPr>
          <a:lstStyle/>
          <a:p>
            <a:pPr algn="l"/>
            <a:r>
              <a:rPr lang="zh-CN" altLang="en-US" sz="3600" dirty="0">
                <a:latin typeface="Times New Roman" panose="02020603050405020304" pitchFamily="18" charset="0"/>
                <a:cs typeface="Times New Roman" panose="02020603050405020304" pitchFamily="18" charset="0"/>
              </a:rPr>
              <a:t>流程包括 </a:t>
            </a:r>
            <a:r>
              <a:rPr lang="en-GB" altLang="zh-CN" sz="3600" dirty="0">
                <a:latin typeface="Times New Roman" panose="02020603050405020304" pitchFamily="18" charset="0"/>
                <a:cs typeface="Times New Roman" panose="02020603050405020304" pitchFamily="18" charset="0"/>
                <a:hlinkClick r:id="rId2"/>
              </a:rPr>
              <a:t>https://rega.net/articles/ega.html</a:t>
            </a:r>
            <a:endParaRPr lang="en-GB" altLang="zh-CN" sz="3600" dirty="0">
              <a:latin typeface="Times New Roman" panose="02020603050405020304" pitchFamily="18" charset="0"/>
              <a:cs typeface="Times New Roman" panose="02020603050405020304" pitchFamily="18" charset="0"/>
            </a:endParaRPr>
          </a:p>
          <a:p>
            <a:pPr algn="l"/>
            <a:endParaRPr lang="en-US" altLang="zh-CN" sz="3600" dirty="0">
              <a:latin typeface="Times New Roman" panose="02020603050405020304" pitchFamily="18" charset="0"/>
              <a:cs typeface="Times New Roman" panose="02020603050405020304" pitchFamily="18" charset="0"/>
            </a:endParaRPr>
          </a:p>
          <a:p>
            <a:pPr algn="l"/>
            <a:r>
              <a:rPr lang="en-US" altLang="zh-CN" sz="3600" dirty="0">
                <a:latin typeface="Times New Roman" panose="02020603050405020304" pitchFamily="18" charset="0"/>
                <a:cs typeface="Times New Roman" panose="02020603050405020304" pitchFamily="18" charset="0"/>
              </a:rPr>
              <a:t>1</a:t>
            </a:r>
            <a:r>
              <a:rPr lang="zh-CN" altLang="en-US" sz="3600" dirty="0">
                <a:latin typeface="Times New Roman" panose="02020603050405020304" pitchFamily="18" charset="0"/>
                <a:cs typeface="Times New Roman" panose="02020603050405020304" pitchFamily="18" charset="0"/>
              </a:rPr>
              <a:t> </a:t>
            </a:r>
            <a:r>
              <a:rPr lang="en-GB" altLang="zh-CN" sz="3600" b="0" i="0" dirty="0">
                <a:solidFill>
                  <a:srgbClr val="222222"/>
                </a:solidFill>
                <a:effectLst/>
                <a:latin typeface="Times New Roman" panose="02020603050405020304" pitchFamily="18" charset="0"/>
                <a:cs typeface="Times New Roman" panose="02020603050405020304" pitchFamily="18" charset="0"/>
              </a:rPr>
              <a:t>Unique Variable Analysis </a:t>
            </a:r>
            <a:endParaRPr lang="zh-CN" altLang="en-US" sz="3600" dirty="0">
              <a:latin typeface="Times New Roman" panose="02020603050405020304" pitchFamily="18" charset="0"/>
              <a:cs typeface="Times New Roman" panose="02020603050405020304" pitchFamily="18" charset="0"/>
            </a:endParaRPr>
          </a:p>
          <a:p>
            <a:pPr algn="l"/>
            <a:r>
              <a:rPr lang="zh-CN" altLang="en-US" sz="3600" dirty="0">
                <a:latin typeface="Times New Roman" panose="02020603050405020304" pitchFamily="18" charset="0"/>
                <a:cs typeface="Times New Roman" panose="02020603050405020304" pitchFamily="18" charset="0"/>
              </a:rPr>
              <a:t>简单来说在执行</a:t>
            </a:r>
            <a:r>
              <a:rPr lang="en-US" altLang="zh-CN" sz="3600" dirty="0">
                <a:latin typeface="Times New Roman" panose="02020603050405020304" pitchFamily="18" charset="0"/>
                <a:cs typeface="Times New Roman" panose="02020603050405020304" pitchFamily="18" charset="0"/>
              </a:rPr>
              <a:t>EGA</a:t>
            </a:r>
            <a:r>
              <a:rPr lang="zh-CN" altLang="en-US" sz="3600" dirty="0">
                <a:latin typeface="Times New Roman" panose="02020603050405020304" pitchFamily="18" charset="0"/>
                <a:cs typeface="Times New Roman" panose="02020603050405020304" pitchFamily="18" charset="0"/>
              </a:rPr>
              <a:t>之前，可以删除一些条目</a:t>
            </a:r>
            <a:endParaRPr lang="en-US" altLang="zh-CN" sz="3600" dirty="0">
              <a:latin typeface="Times New Roman" panose="02020603050405020304" pitchFamily="18" charset="0"/>
              <a:cs typeface="Times New Roman" panose="02020603050405020304" pitchFamily="18" charset="0"/>
            </a:endParaRPr>
          </a:p>
          <a:p>
            <a:pPr algn="l"/>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2 EGA</a:t>
            </a:r>
          </a:p>
          <a:p>
            <a:pPr algn="l"/>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3 BOOTEGA </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简单来说就是验证</a:t>
            </a:r>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EGA</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的可靠性</a:t>
            </a:r>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endParaRPr lang="zh-CN" altLang="en-US" sz="3600"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102760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9CEE76F-535C-1AE1-80CA-22667270C89F}"/>
              </a:ext>
            </a:extLst>
          </p:cNvPr>
          <p:cNvSpPr txBox="1"/>
          <p:nvPr/>
        </p:nvSpPr>
        <p:spPr>
          <a:xfrm>
            <a:off x="678730" y="527901"/>
            <a:ext cx="9803876" cy="6617196"/>
          </a:xfrm>
          <a:prstGeom prst="rect">
            <a:avLst/>
          </a:prstGeom>
          <a:noFill/>
        </p:spPr>
        <p:txBody>
          <a:bodyPr wrap="square" rtlCol="0">
            <a:spAutoFit/>
          </a:bodyPr>
          <a:lstStyle/>
          <a:p>
            <a:pPr algn="l"/>
            <a:r>
              <a:rPr lang="zh-CN" altLang="en-US" sz="3200" dirty="0">
                <a:latin typeface="宋体" panose="02010600030101010101" pitchFamily="2" charset="-122"/>
                <a:ea typeface="宋体" panose="02010600030101010101" pitchFamily="2" charset="-122"/>
              </a:rPr>
              <a:t>我们采用均值合并后的数据进行</a:t>
            </a:r>
            <a:r>
              <a:rPr lang="en-US" altLang="zh-CN" sz="3200" dirty="0">
                <a:latin typeface="宋体" panose="02010600030101010101" pitchFamily="2" charset="-122"/>
                <a:ea typeface="宋体" panose="02010600030101010101" pitchFamily="2" charset="-122"/>
              </a:rPr>
              <a:t>EGA</a:t>
            </a:r>
          </a:p>
          <a:p>
            <a:pPr algn="l"/>
            <a:r>
              <a:rPr lang="zh-CN" altLang="en-US" sz="3200" dirty="0">
                <a:latin typeface="宋体" panose="02010600030101010101" pitchFamily="2" charset="-122"/>
                <a:ea typeface="宋体" panose="02010600030101010101" pitchFamily="2" charset="-122"/>
              </a:rPr>
              <a:t>具体是</a:t>
            </a:r>
            <a:endParaRPr lang="en-US" altLang="zh-CN" sz="3200" dirty="0">
              <a:latin typeface="宋体" panose="02010600030101010101" pitchFamily="2" charset="-122"/>
              <a:ea typeface="宋体" panose="02010600030101010101" pitchFamily="2" charset="-122"/>
            </a:endParaRPr>
          </a:p>
          <a:p>
            <a:pPr algn="l"/>
            <a:r>
              <a:rPr lang="zh-CN" altLang="en-US" sz="3200" dirty="0">
                <a:latin typeface="宋体" panose="02010600030101010101" pitchFamily="2" charset="-122"/>
                <a:ea typeface="宋体" panose="02010600030101010101" pitchFamily="2" charset="-122"/>
              </a:rPr>
              <a:t>四个问卷</a:t>
            </a:r>
            <a:endParaRPr lang="en-US" altLang="zh-CN" sz="3200" dirty="0">
              <a:latin typeface="宋体" panose="02010600030101010101" pitchFamily="2" charset="-122"/>
              <a:ea typeface="宋体" panose="02010600030101010101" pitchFamily="2" charset="-122"/>
            </a:endParaRPr>
          </a:p>
          <a:p>
            <a:pPr algn="l"/>
            <a:r>
              <a:rPr lang="en-US" altLang="zh-CN" sz="3200" dirty="0">
                <a:latin typeface="Times New Roman" panose="02020603050405020304" pitchFamily="18" charset="0"/>
                <a:ea typeface="宋体" panose="02010600030101010101" pitchFamily="2" charset="-122"/>
                <a:cs typeface="Times New Roman" panose="02020603050405020304" pitchFamily="18" charset="0"/>
              </a:rPr>
              <a:t>CDI 27 </a:t>
            </a:r>
          </a:p>
          <a:p>
            <a:pPr algn="l"/>
            <a:r>
              <a:rPr lang="en-US" altLang="zh-CN" sz="3200" dirty="0">
                <a:latin typeface="Times New Roman" panose="02020603050405020304" pitchFamily="18" charset="0"/>
                <a:ea typeface="宋体" panose="02010600030101010101" pitchFamily="2" charset="-122"/>
                <a:cs typeface="Times New Roman" panose="02020603050405020304" pitchFamily="18" charset="0"/>
              </a:rPr>
              <a:t>DSRSC 18 </a:t>
            </a:r>
          </a:p>
          <a:p>
            <a:pPr algn="l"/>
            <a:r>
              <a:rPr lang="en-US" altLang="zh-CN" sz="3200" dirty="0">
                <a:latin typeface="Times New Roman" panose="02020603050405020304" pitchFamily="18" charset="0"/>
                <a:ea typeface="宋体" panose="02010600030101010101" pitchFamily="2" charset="-122"/>
                <a:cs typeface="Times New Roman" panose="02020603050405020304" pitchFamily="18" charset="0"/>
              </a:rPr>
              <a:t>PHQ-9 9 </a:t>
            </a:r>
          </a:p>
          <a:p>
            <a:pPr algn="l"/>
            <a:r>
              <a:rPr lang="en-US" altLang="zh-CN" sz="3200" dirty="0">
                <a:latin typeface="Times New Roman" panose="02020603050405020304" pitchFamily="18" charset="0"/>
                <a:ea typeface="宋体" panose="02010600030101010101" pitchFamily="2" charset="-122"/>
                <a:cs typeface="Times New Roman" panose="02020603050405020304" pitchFamily="18" charset="0"/>
              </a:rPr>
              <a:t>DASS 7</a:t>
            </a:r>
          </a:p>
          <a:p>
            <a:pPr algn="l"/>
            <a:r>
              <a:rPr lang="zh-CN" altLang="en-US" sz="3200" dirty="0">
                <a:latin typeface="宋体" panose="02010600030101010101" pitchFamily="2" charset="-122"/>
                <a:ea typeface="宋体" panose="02010600030101010101" pitchFamily="2" charset="-122"/>
              </a:rPr>
              <a:t>这些题目在研究</a:t>
            </a:r>
            <a:r>
              <a:rPr lang="en-US" altLang="zh-CN" sz="3200" dirty="0">
                <a:latin typeface="宋体" panose="02010600030101010101" pitchFamily="2" charset="-122"/>
                <a:ea typeface="宋体" panose="02010600030101010101" pitchFamily="2" charset="-122"/>
              </a:rPr>
              <a:t>1</a:t>
            </a:r>
            <a:r>
              <a:rPr lang="zh-CN" altLang="en-US" sz="3200" dirty="0">
                <a:latin typeface="宋体" panose="02010600030101010101" pitchFamily="2" charset="-122"/>
                <a:ea typeface="宋体" panose="02010600030101010101" pitchFamily="2" charset="-122"/>
              </a:rPr>
              <a:t>，有测量同一个症状的情况。</a:t>
            </a:r>
            <a:endParaRPr lang="en-US" altLang="zh-CN" sz="3200" dirty="0">
              <a:latin typeface="宋体" panose="02010600030101010101" pitchFamily="2" charset="-122"/>
              <a:ea typeface="宋体" panose="02010600030101010101" pitchFamily="2" charset="-122"/>
            </a:endParaRPr>
          </a:p>
          <a:p>
            <a:pPr algn="l"/>
            <a:r>
              <a:rPr lang="zh-CN" altLang="en-US" sz="3200" dirty="0">
                <a:latin typeface="宋体" panose="02010600030101010101" pitchFamily="2" charset="-122"/>
                <a:ea typeface="宋体" panose="02010600030101010101" pitchFamily="2" charset="-122"/>
              </a:rPr>
              <a:t>我们将那些测量同一个症状的题目，进行了均值合并。</a:t>
            </a:r>
            <a:endParaRPr lang="en-US" altLang="zh-CN" sz="3200" dirty="0">
              <a:latin typeface="宋体" panose="02010600030101010101" pitchFamily="2" charset="-122"/>
              <a:ea typeface="宋体" panose="02010600030101010101" pitchFamily="2" charset="-122"/>
            </a:endParaRPr>
          </a:p>
          <a:p>
            <a:pPr algn="l"/>
            <a:r>
              <a:rPr lang="zh-CN" altLang="en-US" sz="3200" dirty="0">
                <a:latin typeface="宋体" panose="02010600030101010101" pitchFamily="2" charset="-122"/>
                <a:ea typeface="宋体" panose="02010600030101010101" pitchFamily="2" charset="-122"/>
              </a:rPr>
              <a:t>例如：</a:t>
            </a:r>
            <a:r>
              <a:rPr lang="en-US" altLang="zh-CN" sz="3200" dirty="0">
                <a:latin typeface="宋体" panose="02010600030101010101" pitchFamily="2" charset="-122"/>
                <a:ea typeface="宋体" panose="02010600030101010101" pitchFamily="2" charset="-122"/>
              </a:rPr>
              <a:t>DSRSC16</a:t>
            </a:r>
            <a:r>
              <a:rPr lang="zh-CN" altLang="en-US" sz="3200" dirty="0">
                <a:latin typeface="宋体" panose="02010600030101010101" pitchFamily="2" charset="-122"/>
                <a:ea typeface="宋体" panose="02010600030101010101" pitchFamily="2" charset="-122"/>
              </a:rPr>
              <a:t>题容易高兴起来跟</a:t>
            </a:r>
            <a:r>
              <a:rPr lang="en-US" altLang="zh-CN" sz="3200" dirty="0">
                <a:latin typeface="宋体" panose="02010600030101010101" pitchFamily="2" charset="-122"/>
                <a:ea typeface="宋体" panose="02010600030101010101" pitchFamily="2" charset="-122"/>
              </a:rPr>
              <a:t>PHQ-9</a:t>
            </a:r>
            <a:r>
              <a:rPr lang="zh-CN" altLang="en-US" sz="3200" dirty="0">
                <a:latin typeface="宋体" panose="02010600030101010101" pitchFamily="2" charset="-122"/>
                <a:ea typeface="宋体" panose="02010600030101010101" pitchFamily="2" charset="-122"/>
              </a:rPr>
              <a:t>第二题感到心情低落在研究</a:t>
            </a:r>
            <a:r>
              <a:rPr lang="en-US" altLang="zh-CN" sz="3200" dirty="0">
                <a:latin typeface="宋体" panose="02010600030101010101" pitchFamily="2" charset="-122"/>
                <a:ea typeface="宋体" panose="02010600030101010101" pitchFamily="2" charset="-122"/>
              </a:rPr>
              <a:t>1</a:t>
            </a:r>
            <a:r>
              <a:rPr lang="zh-CN" altLang="en-US" sz="3200" dirty="0">
                <a:latin typeface="宋体" panose="02010600030101010101" pitchFamily="2" charset="-122"/>
                <a:ea typeface="宋体" panose="02010600030101010101" pitchFamily="2" charset="-122"/>
              </a:rPr>
              <a:t>中，都是情绪低沉这个症状。</a:t>
            </a:r>
            <a:endParaRPr lang="en-US" altLang="zh-CN" sz="3200" dirty="0">
              <a:latin typeface="宋体" panose="02010600030101010101" pitchFamily="2" charset="-122"/>
              <a:ea typeface="宋体" panose="02010600030101010101" pitchFamily="2" charset="-122"/>
            </a:endParaRPr>
          </a:p>
          <a:p>
            <a:pPr algn="l"/>
            <a:endParaRPr lang="en-US" altLang="zh-CN" sz="3600" dirty="0">
              <a:latin typeface="宋体" panose="02010600030101010101" pitchFamily="2" charset="-122"/>
              <a:ea typeface="宋体" panose="02010600030101010101" pitchFamily="2" charset="-122"/>
            </a:endParaRPr>
          </a:p>
          <a:p>
            <a:pPr algn="l"/>
            <a:endParaRPr lang="zh-CN" altLang="en-US" sz="3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15765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F8C52E1-9626-AEA2-7BC0-7A70E25879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955" y="101600"/>
            <a:ext cx="11148060" cy="6756400"/>
          </a:xfrm>
          <a:prstGeom prst="rect">
            <a:avLst/>
          </a:prstGeom>
        </p:spPr>
      </p:pic>
    </p:spTree>
    <p:extLst>
      <p:ext uri="{BB962C8B-B14F-4D97-AF65-F5344CB8AC3E}">
        <p14:creationId xmlns:p14="http://schemas.microsoft.com/office/powerpoint/2010/main" val="1011873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AA41260-4953-16AB-C501-8A8EF574ADDA}"/>
              </a:ext>
            </a:extLst>
          </p:cNvPr>
          <p:cNvSpPr txBox="1"/>
          <p:nvPr/>
        </p:nvSpPr>
        <p:spPr>
          <a:xfrm>
            <a:off x="772160" y="233680"/>
            <a:ext cx="11064240" cy="1200329"/>
          </a:xfrm>
          <a:prstGeom prst="rect">
            <a:avLst/>
          </a:prstGeom>
          <a:noFill/>
        </p:spPr>
        <p:txBody>
          <a:bodyPr wrap="square" rtlCol="0">
            <a:spAutoFit/>
          </a:bodyPr>
          <a:lstStyle/>
          <a:p>
            <a:pPr algn="l"/>
            <a:r>
              <a:rPr lang="en-US" altLang="zh-CN" sz="3600" dirty="0">
                <a:latin typeface="宋体" panose="02010600030101010101" pitchFamily="2" charset="-122"/>
                <a:ea typeface="宋体" panose="02010600030101010101" pitchFamily="2" charset="-122"/>
              </a:rPr>
              <a:t>1 UVA </a:t>
            </a:r>
          </a:p>
          <a:p>
            <a:pPr algn="l"/>
            <a:endParaRPr lang="zh-CN" altLang="en-US" sz="3600" dirty="0">
              <a:latin typeface="宋体" panose="02010600030101010101" pitchFamily="2" charset="-122"/>
              <a:ea typeface="宋体" panose="02010600030101010101" pitchFamily="2" charset="-122"/>
            </a:endParaRPr>
          </a:p>
        </p:txBody>
      </p:sp>
      <p:pic>
        <p:nvPicPr>
          <p:cNvPr id="6" name="图片 5">
            <a:extLst>
              <a:ext uri="{FF2B5EF4-FFF2-40B4-BE49-F238E27FC236}">
                <a16:creationId xmlns:a16="http://schemas.microsoft.com/office/drawing/2014/main" id="{09C74448-7476-DA60-62F5-2DEE9B2EB819}"/>
              </a:ext>
            </a:extLst>
          </p:cNvPr>
          <p:cNvPicPr>
            <a:picLocks noChangeAspect="1"/>
          </p:cNvPicPr>
          <p:nvPr/>
        </p:nvPicPr>
        <p:blipFill>
          <a:blip r:embed="rId2"/>
          <a:stretch>
            <a:fillRect/>
          </a:stretch>
        </p:blipFill>
        <p:spPr>
          <a:xfrm>
            <a:off x="539658" y="1179716"/>
            <a:ext cx="11112684" cy="3697084"/>
          </a:xfrm>
          <a:prstGeom prst="rect">
            <a:avLst/>
          </a:prstGeom>
        </p:spPr>
      </p:pic>
    </p:spTree>
    <p:extLst>
      <p:ext uri="{BB962C8B-B14F-4D97-AF65-F5344CB8AC3E}">
        <p14:creationId xmlns:p14="http://schemas.microsoft.com/office/powerpoint/2010/main" val="3657468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926CA02-AD9C-8862-6632-03FA5B6C9D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390" y="269234"/>
            <a:ext cx="10469128" cy="6344926"/>
          </a:xfrm>
          <a:prstGeom prst="rect">
            <a:avLst/>
          </a:prstGeom>
        </p:spPr>
      </p:pic>
    </p:spTree>
    <p:extLst>
      <p:ext uri="{BB962C8B-B14F-4D97-AF65-F5344CB8AC3E}">
        <p14:creationId xmlns:p14="http://schemas.microsoft.com/office/powerpoint/2010/main" val="15322652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90E0200-3827-449C-C611-036DE1A07F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870" y="269234"/>
            <a:ext cx="10058420" cy="6096012"/>
          </a:xfrm>
          <a:prstGeom prst="rect">
            <a:avLst/>
          </a:prstGeom>
        </p:spPr>
      </p:pic>
    </p:spTree>
    <p:extLst>
      <p:ext uri="{BB962C8B-B14F-4D97-AF65-F5344CB8AC3E}">
        <p14:creationId xmlns:p14="http://schemas.microsoft.com/office/powerpoint/2010/main" val="3800415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E957F29-8659-F048-709C-0202A1DC6D0B}"/>
              </a:ext>
            </a:extLst>
          </p:cNvPr>
          <p:cNvSpPr txBox="1"/>
          <p:nvPr/>
        </p:nvSpPr>
        <p:spPr>
          <a:xfrm>
            <a:off x="557752" y="201879"/>
            <a:ext cx="11076495" cy="3600986"/>
          </a:xfrm>
          <a:prstGeom prst="rect">
            <a:avLst/>
          </a:prstGeom>
          <a:noFill/>
        </p:spPr>
        <p:txBody>
          <a:bodyPr wrap="square" rtlCol="0">
            <a:spAutoFit/>
          </a:bodyPr>
          <a:lstStyle/>
          <a:p>
            <a:pPr algn="l"/>
            <a:r>
              <a:rPr lang="en-US" altLang="zh-CN" sz="3600" dirty="0">
                <a:latin typeface="宋体" panose="02010600030101010101" pitchFamily="2" charset="-122"/>
                <a:ea typeface="宋体" panose="02010600030101010101" pitchFamily="2" charset="-122"/>
              </a:rPr>
              <a:t>1.</a:t>
            </a:r>
            <a:r>
              <a:rPr lang="zh-CN" altLang="en-US" sz="3600" dirty="0">
                <a:latin typeface="宋体" panose="02010600030101010101" pitchFamily="2" charset="-122"/>
                <a:ea typeface="宋体" panose="02010600030101010101" pitchFamily="2" charset="-122"/>
              </a:rPr>
              <a:t>内容分析</a:t>
            </a:r>
            <a:r>
              <a:rPr lang="en-US" altLang="zh-CN" sz="3600" dirty="0">
                <a:latin typeface="Times New Roman" panose="02020603050405020304" pitchFamily="18" charset="0"/>
                <a:ea typeface="Tahoma" panose="020B0604030504040204" pitchFamily="34" charset="0"/>
                <a:cs typeface="Times New Roman" panose="02020603050405020304" pitchFamily="18" charset="0"/>
              </a:rPr>
              <a:t>(Content analysis)</a:t>
            </a:r>
          </a:p>
          <a:p>
            <a:pPr algn="l"/>
            <a:r>
              <a:rPr lang="zh-CN" altLang="en-US" sz="3600" dirty="0">
                <a:latin typeface="+mj-ea"/>
                <a:ea typeface="+mj-ea"/>
                <a:cs typeface="Times New Roman" panose="02020603050405020304" pitchFamily="18" charset="0"/>
              </a:rPr>
              <a:t>主要参考了</a:t>
            </a:r>
            <a:endParaRPr lang="en-US" altLang="zh-CN" sz="3600" dirty="0">
              <a:latin typeface="+mj-ea"/>
              <a:ea typeface="+mj-ea"/>
              <a:cs typeface="Times New Roman" panose="02020603050405020304" pitchFamily="18" charset="0"/>
            </a:endParaRPr>
          </a:p>
          <a:p>
            <a:r>
              <a:rPr lang="en-US" altLang="zh-CN" sz="2800" dirty="0">
                <a:effectLst/>
                <a:latin typeface="Times New Roman" panose="02020603050405020304" pitchFamily="18" charset="0"/>
                <a:cs typeface="Times New Roman" panose="02020603050405020304" pitchFamily="18" charset="0"/>
              </a:rPr>
              <a:t>Fried, E. I. (2017). The 52 symptoms of major depression: Lack of content overlap among seven common depression scales. </a:t>
            </a:r>
            <a:r>
              <a:rPr lang="en-US" altLang="zh-CN" sz="2800" i="1" dirty="0">
                <a:effectLst/>
                <a:latin typeface="Times New Roman" panose="02020603050405020304" pitchFamily="18" charset="0"/>
                <a:cs typeface="Times New Roman" panose="02020603050405020304" pitchFamily="18" charset="0"/>
              </a:rPr>
              <a:t>Journal of Affective Disorders</a:t>
            </a:r>
            <a:r>
              <a:rPr lang="en-US" altLang="zh-CN" sz="2800" dirty="0">
                <a:effectLst/>
                <a:latin typeface="Times New Roman" panose="02020603050405020304" pitchFamily="18" charset="0"/>
                <a:cs typeface="Times New Roman" panose="02020603050405020304" pitchFamily="18" charset="0"/>
              </a:rPr>
              <a:t>, </a:t>
            </a:r>
            <a:r>
              <a:rPr lang="en-US" altLang="zh-CN" sz="2800" i="1" dirty="0">
                <a:effectLst/>
                <a:latin typeface="Times New Roman" panose="02020603050405020304" pitchFamily="18" charset="0"/>
                <a:cs typeface="Times New Roman" panose="02020603050405020304" pitchFamily="18" charset="0"/>
              </a:rPr>
              <a:t>208</a:t>
            </a:r>
            <a:r>
              <a:rPr lang="en-US" altLang="zh-CN" sz="2800" dirty="0">
                <a:effectLst/>
                <a:latin typeface="Times New Roman" panose="02020603050405020304" pitchFamily="18" charset="0"/>
                <a:cs typeface="Times New Roman" panose="02020603050405020304" pitchFamily="18" charset="0"/>
              </a:rPr>
              <a:t>, 191–197. https://doi.org/10.1016/j.jad.2016.10.019</a:t>
            </a:r>
          </a:p>
          <a:p>
            <a:pPr algn="l"/>
            <a:endParaRPr lang="en-US" altLang="zh-CN" sz="3600" dirty="0">
              <a:latin typeface="Times New Roman" panose="02020603050405020304" pitchFamily="18" charset="0"/>
              <a:ea typeface="Tahoma" panose="020B0604030504040204" pitchFamily="34" charset="0"/>
              <a:cs typeface="Times New Roman" panose="02020603050405020304" pitchFamily="18" charset="0"/>
            </a:endParaRPr>
          </a:p>
          <a:p>
            <a:pPr algn="l"/>
            <a:endParaRPr lang="zh-CN" altLang="en-US" sz="3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5655912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6B9A62A-9ACC-145F-4AF4-9D5C4FD4CC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430" y="380994"/>
            <a:ext cx="10058420" cy="6096012"/>
          </a:xfrm>
          <a:prstGeom prst="rect">
            <a:avLst/>
          </a:prstGeom>
        </p:spPr>
      </p:pic>
    </p:spTree>
    <p:extLst>
      <p:ext uri="{BB962C8B-B14F-4D97-AF65-F5344CB8AC3E}">
        <p14:creationId xmlns:p14="http://schemas.microsoft.com/office/powerpoint/2010/main" val="40163954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0086FC4-3B97-38D2-8D63-4E69B37955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790" y="259074"/>
            <a:ext cx="10058420" cy="6096012"/>
          </a:xfrm>
          <a:prstGeom prst="rect">
            <a:avLst/>
          </a:prstGeom>
        </p:spPr>
      </p:pic>
    </p:spTree>
    <p:extLst>
      <p:ext uri="{BB962C8B-B14F-4D97-AF65-F5344CB8AC3E}">
        <p14:creationId xmlns:p14="http://schemas.microsoft.com/office/powerpoint/2010/main" val="26634872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53B7AE4-6409-7136-735B-EFAB1A2502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2790" y="279394"/>
            <a:ext cx="10058420" cy="6096012"/>
          </a:xfrm>
          <a:prstGeom prst="rect">
            <a:avLst/>
          </a:prstGeom>
        </p:spPr>
      </p:pic>
    </p:spTree>
    <p:extLst>
      <p:ext uri="{BB962C8B-B14F-4D97-AF65-F5344CB8AC3E}">
        <p14:creationId xmlns:p14="http://schemas.microsoft.com/office/powerpoint/2010/main" val="18688082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E6F9BB6-F02D-AF12-6D24-FA683ABEAB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2470" y="198114"/>
            <a:ext cx="10058420" cy="6096012"/>
          </a:xfrm>
          <a:prstGeom prst="rect">
            <a:avLst/>
          </a:prstGeom>
        </p:spPr>
      </p:pic>
    </p:spTree>
    <p:extLst>
      <p:ext uri="{BB962C8B-B14F-4D97-AF65-F5344CB8AC3E}">
        <p14:creationId xmlns:p14="http://schemas.microsoft.com/office/powerpoint/2010/main" val="18306759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921B834-E53F-88B9-47BF-B6840E3DEB71}"/>
              </a:ext>
            </a:extLst>
          </p:cNvPr>
          <p:cNvSpPr txBox="1"/>
          <p:nvPr/>
        </p:nvSpPr>
        <p:spPr>
          <a:xfrm>
            <a:off x="1498862" y="414779"/>
            <a:ext cx="7654565" cy="1754326"/>
          </a:xfrm>
          <a:prstGeom prst="rect">
            <a:avLst/>
          </a:prstGeom>
          <a:noFill/>
        </p:spPr>
        <p:txBody>
          <a:bodyPr wrap="square" rtlCol="0">
            <a:spAutoFit/>
          </a:bodyPr>
          <a:lstStyle/>
          <a:p>
            <a:pPr algn="l"/>
            <a:r>
              <a:rPr lang="en-US" altLang="zh-CN" sz="3600" dirty="0" err="1">
                <a:latin typeface="宋体" panose="02010600030101010101" pitchFamily="2" charset="-122"/>
                <a:ea typeface="宋体" panose="02010600030101010101" pitchFamily="2" charset="-122"/>
              </a:rPr>
              <a:t>Github</a:t>
            </a:r>
            <a:r>
              <a:rPr lang="zh-CN" altLang="en-US" sz="3600" dirty="0">
                <a:latin typeface="宋体" panose="02010600030101010101" pitchFamily="2" charset="-122"/>
                <a:ea typeface="宋体" panose="02010600030101010101" pitchFamily="2" charset="-122"/>
              </a:rPr>
              <a:t>地址</a:t>
            </a:r>
            <a:br>
              <a:rPr lang="en-US" altLang="zh-CN" sz="3600" dirty="0">
                <a:latin typeface="宋体" panose="02010600030101010101" pitchFamily="2" charset="-122"/>
                <a:ea typeface="宋体" panose="02010600030101010101" pitchFamily="2" charset="-122"/>
              </a:rPr>
            </a:br>
            <a:r>
              <a:rPr lang="en-US" altLang="zh-CN" sz="3600" dirty="0">
                <a:latin typeface="宋体" panose="02010600030101010101" pitchFamily="2" charset="-122"/>
                <a:ea typeface="宋体" panose="02010600030101010101" pitchFamily="2" charset="-122"/>
              </a:rPr>
              <a:t>https://github.com/wanghaoyuan123/MH_CPL</a:t>
            </a:r>
          </a:p>
        </p:txBody>
      </p:sp>
      <p:pic>
        <p:nvPicPr>
          <p:cNvPr id="4" name="图片 3">
            <a:extLst>
              <a:ext uri="{FF2B5EF4-FFF2-40B4-BE49-F238E27FC236}">
                <a16:creationId xmlns:a16="http://schemas.microsoft.com/office/drawing/2014/main" id="{A52A277C-3304-3E20-BD6D-C471E37798C4}"/>
              </a:ext>
            </a:extLst>
          </p:cNvPr>
          <p:cNvPicPr>
            <a:picLocks noChangeAspect="1"/>
          </p:cNvPicPr>
          <p:nvPr/>
        </p:nvPicPr>
        <p:blipFill>
          <a:blip r:embed="rId2"/>
          <a:stretch>
            <a:fillRect/>
          </a:stretch>
        </p:blipFill>
        <p:spPr>
          <a:xfrm>
            <a:off x="1738121" y="3835968"/>
            <a:ext cx="7773074" cy="2248095"/>
          </a:xfrm>
          <a:prstGeom prst="rect">
            <a:avLst/>
          </a:prstGeom>
        </p:spPr>
      </p:pic>
    </p:spTree>
    <p:extLst>
      <p:ext uri="{BB962C8B-B14F-4D97-AF65-F5344CB8AC3E}">
        <p14:creationId xmlns:p14="http://schemas.microsoft.com/office/powerpoint/2010/main" val="31847789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EAE3ACD-2683-3F60-F457-B14EB824191D}"/>
              </a:ext>
            </a:extLst>
          </p:cNvPr>
          <p:cNvPicPr>
            <a:picLocks noChangeAspect="1"/>
          </p:cNvPicPr>
          <p:nvPr/>
        </p:nvPicPr>
        <p:blipFill>
          <a:blip r:embed="rId2"/>
          <a:stretch>
            <a:fillRect/>
          </a:stretch>
        </p:blipFill>
        <p:spPr>
          <a:xfrm>
            <a:off x="329938" y="491150"/>
            <a:ext cx="11189616" cy="5366651"/>
          </a:xfrm>
          <a:prstGeom prst="rect">
            <a:avLst/>
          </a:prstGeom>
        </p:spPr>
      </p:pic>
    </p:spTree>
    <p:extLst>
      <p:ext uri="{BB962C8B-B14F-4D97-AF65-F5344CB8AC3E}">
        <p14:creationId xmlns:p14="http://schemas.microsoft.com/office/powerpoint/2010/main" val="769946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13AA4B3-E4E2-0408-64D2-B01B1D298B64}"/>
              </a:ext>
            </a:extLst>
          </p:cNvPr>
          <p:cNvSpPr txBox="1"/>
          <p:nvPr/>
        </p:nvSpPr>
        <p:spPr>
          <a:xfrm>
            <a:off x="565608" y="386499"/>
            <a:ext cx="10944520" cy="7263527"/>
          </a:xfrm>
          <a:prstGeom prst="rect">
            <a:avLst/>
          </a:prstGeom>
          <a:noFill/>
        </p:spPr>
        <p:txBody>
          <a:bodyPr wrap="square" rtlCol="0">
            <a:spAutoFit/>
          </a:bodyPr>
          <a:lstStyle/>
          <a:p>
            <a:r>
              <a:rPr lang="zh-CN" altLang="en-US" sz="2800" dirty="0">
                <a:latin typeface="宋体" panose="02010600030101010101" pitchFamily="2" charset="-122"/>
                <a:ea typeface="宋体" panose="02010600030101010101" pitchFamily="2" charset="-122"/>
              </a:rPr>
              <a:t>内容分析</a:t>
            </a:r>
            <a:r>
              <a:rPr lang="en-US" altLang="zh-CN" sz="2800" dirty="0">
                <a:latin typeface="Times New Roman" panose="02020603050405020304" pitchFamily="18" charset="0"/>
                <a:ea typeface="Tahoma" panose="020B0604030504040204" pitchFamily="34" charset="0"/>
                <a:cs typeface="Times New Roman" panose="02020603050405020304" pitchFamily="18" charset="0"/>
              </a:rPr>
              <a:t>(Content analysis)</a:t>
            </a:r>
            <a:endParaRPr lang="en-US" altLang="zh-CN" sz="2800" dirty="0">
              <a:latin typeface="宋体" panose="02010600030101010101" pitchFamily="2" charset="-122"/>
              <a:ea typeface="宋体" panose="02010600030101010101" pitchFamily="2" charset="-122"/>
            </a:endParaRPr>
          </a:p>
          <a:p>
            <a:pPr algn="l"/>
            <a:r>
              <a:rPr lang="zh-CN" altLang="zh-CN" sz="2800" dirty="0">
                <a:effectLst/>
                <a:latin typeface="Times New Roman" panose="02020603050405020304" pitchFamily="18" charset="0"/>
                <a:ea typeface="宋体" panose="02010600030101010101" pitchFamily="2" charset="-122"/>
                <a:cs typeface="Times New Roman" panose="02020603050405020304" pitchFamily="18" charset="0"/>
              </a:rPr>
              <a:t>人们普遍认为抑郁量表测量的是同一构念，</a:t>
            </a:r>
            <a:r>
              <a:rPr lang="zh-CN" altLang="zh-CN" sz="2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因此可以互相替代使用</a:t>
            </a:r>
            <a:r>
              <a:rPr lang="zh-CN" altLang="en-US" sz="2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800" dirty="0">
                <a:latin typeface="宋体" panose="02010600030101010101" pitchFamily="2" charset="-122"/>
                <a:ea typeface="宋体" panose="02010600030101010101" pitchFamily="2" charset="-122"/>
                <a:cs typeface="Times New Roman" panose="02020603050405020304" pitchFamily="18" charset="0"/>
              </a:rPr>
              <a:t>也就是说在推广抑郁结果的时候，不会强调这是某某量表测量的结果。</a:t>
            </a:r>
            <a:endParaRPr lang="en-US" altLang="zh-CN" sz="2800" dirty="0">
              <a:latin typeface="宋体" panose="02010600030101010101" pitchFamily="2" charset="-122"/>
              <a:ea typeface="宋体" panose="02010600030101010101" pitchFamily="2" charset="-122"/>
              <a:cs typeface="Times New Roman" panose="02020603050405020304" pitchFamily="18" charset="0"/>
            </a:endParaRPr>
          </a:p>
          <a:p>
            <a:pPr algn="l"/>
            <a:r>
              <a:rPr lang="zh-CN" altLang="en-US" sz="2800" dirty="0">
                <a:latin typeface="宋体" panose="02010600030101010101" pitchFamily="2" charset="-122"/>
                <a:ea typeface="宋体" panose="02010600030101010101" pitchFamily="2" charset="-122"/>
                <a:cs typeface="Times New Roman" panose="02020603050405020304" pitchFamily="18" charset="0"/>
              </a:rPr>
              <a:t>然而</a:t>
            </a:r>
            <a:endParaRPr lang="en-US" altLang="zh-CN" sz="2800" dirty="0">
              <a:latin typeface="宋体" panose="02010600030101010101" pitchFamily="2" charset="-122"/>
              <a:ea typeface="宋体" panose="02010600030101010101" pitchFamily="2" charset="-122"/>
              <a:cs typeface="Times New Roman" panose="02020603050405020304" pitchFamily="18" charset="0"/>
            </a:endParaRPr>
          </a:p>
          <a:p>
            <a:pPr algn="l"/>
            <a:r>
              <a:rPr lang="zh-CN" altLang="en-US" sz="2800" dirty="0">
                <a:latin typeface="宋体" panose="02010600030101010101" pitchFamily="2" charset="-122"/>
                <a:ea typeface="宋体" panose="02010600030101010101" pitchFamily="2" charset="-122"/>
                <a:cs typeface="Times New Roman" panose="02020603050405020304" pitchFamily="18" charset="0"/>
              </a:rPr>
              <a:t>测量工具通常在长度、目的和内容方面存在差异；不同的量表在分类抑郁症患者严重程度、因子结构存在差异；并且抑郁是一种高度异质性的综合征。这暗示了量表只有在它们的</a:t>
            </a:r>
            <a:r>
              <a:rPr lang="zh-CN" altLang="en-US" sz="2800" dirty="0">
                <a:solidFill>
                  <a:srgbClr val="FF0000"/>
                </a:solidFill>
                <a:latin typeface="宋体" panose="02010600030101010101" pitchFamily="2" charset="-122"/>
                <a:ea typeface="宋体" panose="02010600030101010101" pitchFamily="2" charset="-122"/>
                <a:cs typeface="Times New Roman" panose="02020603050405020304" pitchFamily="18" charset="0"/>
              </a:rPr>
              <a:t>项目内容重叠时才能作为抑郁症严重程度的互换指标。</a:t>
            </a:r>
            <a:endParaRPr lang="en-US" altLang="zh-CN" sz="2800" dirty="0">
              <a:solidFill>
                <a:srgbClr val="FF0000"/>
              </a:solidFill>
              <a:latin typeface="宋体" panose="02010600030101010101" pitchFamily="2" charset="-122"/>
              <a:ea typeface="宋体" panose="02010600030101010101" pitchFamily="2" charset="-122"/>
              <a:cs typeface="Times New Roman" panose="02020603050405020304" pitchFamily="18" charset="0"/>
            </a:endParaRPr>
          </a:p>
          <a:p>
            <a:pPr algn="l"/>
            <a:endParaRPr lang="en-US" altLang="zh-CN" sz="2800" dirty="0">
              <a:solidFill>
                <a:srgbClr val="FF0000"/>
              </a:solidFill>
              <a:latin typeface="宋体" panose="02010600030101010101" pitchFamily="2" charset="-122"/>
              <a:ea typeface="宋体" panose="02010600030101010101" pitchFamily="2" charset="-122"/>
              <a:cs typeface="Times New Roman" panose="02020603050405020304" pitchFamily="18" charset="0"/>
            </a:endParaRPr>
          </a:p>
          <a:p>
            <a:pPr algn="l"/>
            <a:r>
              <a:rPr lang="zh-CN" altLang="en-US" sz="2800" dirty="0">
                <a:latin typeface="宋体" panose="02010600030101010101" pitchFamily="2" charset="-122"/>
                <a:ea typeface="宋体" panose="02010600030101010101" pitchFamily="2" charset="-122"/>
                <a:cs typeface="Times New Roman" panose="02020603050405020304" pitchFamily="18" charset="0"/>
              </a:rPr>
              <a:t>而</a:t>
            </a:r>
            <a:r>
              <a:rPr lang="en-US" altLang="zh-CN" sz="2800" dirty="0">
                <a:effectLst/>
                <a:latin typeface="Times New Roman" panose="02020603050405020304" pitchFamily="18" charset="0"/>
                <a:cs typeface="Times New Roman" panose="02020603050405020304" pitchFamily="18" charset="0"/>
              </a:rPr>
              <a:t>Fried (2017) </a:t>
            </a:r>
            <a:r>
              <a:rPr lang="zh-CN" altLang="en-US" sz="2800" dirty="0">
                <a:effectLst/>
                <a:latin typeface="Times New Roman" panose="02020603050405020304" pitchFamily="18" charset="0"/>
                <a:cs typeface="Times New Roman" panose="02020603050405020304" pitchFamily="18" charset="0"/>
              </a:rPr>
              <a:t>通过对</a:t>
            </a:r>
            <a:r>
              <a:rPr lang="en-US" altLang="zh-CN" sz="2800" dirty="0">
                <a:effectLst/>
                <a:latin typeface="Times New Roman" panose="02020603050405020304" pitchFamily="18" charset="0"/>
                <a:cs typeface="Times New Roman" panose="02020603050405020304" pitchFamily="18" charset="0"/>
              </a:rPr>
              <a:t>IDS QIDS BDI CES-D SDS MADRS HRSD</a:t>
            </a:r>
            <a:r>
              <a:rPr lang="zh-CN" altLang="en-US" sz="2800" dirty="0">
                <a:effectLst/>
                <a:latin typeface="Times New Roman" panose="02020603050405020304" pitchFamily="18" charset="0"/>
                <a:cs typeface="Times New Roman" panose="02020603050405020304" pitchFamily="18" charset="0"/>
              </a:rPr>
              <a:t>这七个量表进行内容分析后发现，这七个量表的平均重叠率很低（</a:t>
            </a:r>
            <a:r>
              <a:rPr lang="en-US" altLang="zh-CN" sz="2800" dirty="0">
                <a:effectLst/>
                <a:latin typeface="Times New Roman" panose="02020603050405020304" pitchFamily="18" charset="0"/>
                <a:cs typeface="Times New Roman" panose="02020603050405020304" pitchFamily="18" charset="0"/>
              </a:rPr>
              <a:t>0.36</a:t>
            </a:r>
            <a:r>
              <a:rPr lang="zh-CN" altLang="en-US" sz="2800" dirty="0">
                <a:effectLst/>
                <a:latin typeface="Times New Roman" panose="02020603050405020304" pitchFamily="18" charset="0"/>
                <a:cs typeface="Times New Roman" panose="02020603050405020304" pitchFamily="18" charset="0"/>
              </a:rPr>
              <a:t>），而且量表之间的重叠率也比较低。因此常规的使用量表作为抑郁症严重程度的可互换测量是有问题的，可能对抑郁症研究的普遍性和可重复性构成重大威胁。</a:t>
            </a:r>
            <a:endParaRPr lang="en-US" altLang="zh-CN" sz="2800" dirty="0">
              <a:solidFill>
                <a:srgbClr val="FF0000"/>
              </a:solidFill>
              <a:latin typeface="宋体" panose="02010600030101010101" pitchFamily="2" charset="-122"/>
              <a:ea typeface="宋体" panose="02010600030101010101" pitchFamily="2" charset="-122"/>
              <a:cs typeface="Times New Roman" panose="02020603050405020304" pitchFamily="18" charset="0"/>
            </a:endParaRPr>
          </a:p>
          <a:p>
            <a:pPr algn="l"/>
            <a:endParaRPr lang="en-US" altLang="zh-CN" sz="2800" dirty="0">
              <a:solidFill>
                <a:srgbClr val="FF0000"/>
              </a:solidFill>
              <a:latin typeface="宋体" panose="02010600030101010101" pitchFamily="2" charset="-122"/>
              <a:ea typeface="宋体" panose="02010600030101010101" pitchFamily="2" charset="-122"/>
              <a:cs typeface="Times New Roman" panose="02020603050405020304" pitchFamily="18" charset="0"/>
            </a:endParaRPr>
          </a:p>
          <a:p>
            <a:pPr algn="l"/>
            <a:endParaRPr lang="en-US" altLang="zh-CN" sz="2800" dirty="0">
              <a:latin typeface="宋体" panose="02010600030101010101" pitchFamily="2" charset="-122"/>
              <a:ea typeface="宋体" panose="02010600030101010101" pitchFamily="2" charset="-122"/>
              <a:cs typeface="Times New Roman" panose="02020603050405020304" pitchFamily="18" charset="0"/>
            </a:endParaRPr>
          </a:p>
          <a:p>
            <a:pPr algn="l"/>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23386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398ACCD-7810-6000-A9FE-890D8EEEFE48}"/>
              </a:ext>
            </a:extLst>
          </p:cNvPr>
          <p:cNvPicPr>
            <a:picLocks noChangeAspect="1"/>
          </p:cNvPicPr>
          <p:nvPr/>
        </p:nvPicPr>
        <p:blipFill>
          <a:blip r:embed="rId2"/>
          <a:stretch>
            <a:fillRect/>
          </a:stretch>
        </p:blipFill>
        <p:spPr>
          <a:xfrm>
            <a:off x="849626" y="395137"/>
            <a:ext cx="8230313" cy="5502117"/>
          </a:xfrm>
          <a:prstGeom prst="rect">
            <a:avLst/>
          </a:prstGeom>
        </p:spPr>
      </p:pic>
    </p:spTree>
    <p:extLst>
      <p:ext uri="{BB962C8B-B14F-4D97-AF65-F5344CB8AC3E}">
        <p14:creationId xmlns:p14="http://schemas.microsoft.com/office/powerpoint/2010/main" val="3966047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98D8287-FA71-471F-AE4B-33AE7FA048C4}"/>
              </a:ext>
            </a:extLst>
          </p:cNvPr>
          <p:cNvSpPr txBox="1"/>
          <p:nvPr/>
        </p:nvSpPr>
        <p:spPr>
          <a:xfrm>
            <a:off x="584462" y="245098"/>
            <a:ext cx="10774837" cy="6186309"/>
          </a:xfrm>
          <a:prstGeom prst="rect">
            <a:avLst/>
          </a:prstGeom>
          <a:noFill/>
        </p:spPr>
        <p:txBody>
          <a:bodyPr wrap="square" rtlCol="0">
            <a:spAutoFit/>
          </a:bodyPr>
          <a:lstStyle/>
          <a:p>
            <a:pPr algn="l"/>
            <a:r>
              <a:rPr lang="en-US" altLang="zh-CN" sz="3600" dirty="0">
                <a:effectLst/>
                <a:latin typeface="Times New Roman" panose="02020603050405020304" pitchFamily="18" charset="0"/>
                <a:cs typeface="Times New Roman" panose="02020603050405020304" pitchFamily="18" charset="0"/>
              </a:rPr>
              <a:t>Fried (2017) </a:t>
            </a:r>
            <a:r>
              <a:rPr lang="zh-CN" altLang="en-US" sz="3600" dirty="0">
                <a:effectLst/>
                <a:latin typeface="Times New Roman" panose="02020603050405020304" pitchFamily="18" charset="0"/>
                <a:cs typeface="Times New Roman" panose="02020603050405020304" pitchFamily="18" charset="0"/>
              </a:rPr>
              <a:t>发现了抑郁测量的异质性问题</a:t>
            </a:r>
            <a:br>
              <a:rPr lang="en-US" altLang="zh-CN" sz="3600" dirty="0">
                <a:effectLst/>
                <a:latin typeface="Times New Roman" panose="02020603050405020304" pitchFamily="18" charset="0"/>
                <a:cs typeface="Times New Roman" panose="02020603050405020304" pitchFamily="18" charset="0"/>
              </a:rPr>
            </a:br>
            <a:endParaRPr lang="en-US" altLang="zh-CN" sz="3600" dirty="0">
              <a:effectLst/>
              <a:latin typeface="Times New Roman" panose="02020603050405020304" pitchFamily="18" charset="0"/>
              <a:cs typeface="Times New Roman" panose="02020603050405020304" pitchFamily="18" charset="0"/>
            </a:endParaRPr>
          </a:p>
          <a:p>
            <a:pPr algn="l"/>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但还有三个问题没有解决。</a:t>
            </a:r>
            <a:endParaRPr lang="en-US" altLang="zh-CN" sz="3600" dirty="0">
              <a:latin typeface="宋体" panose="02010600030101010101" pitchFamily="2" charset="-122"/>
              <a:ea typeface="宋体" panose="02010600030101010101" pitchFamily="2" charset="-122"/>
              <a:cs typeface="Times New Roman" panose="02020603050405020304" pitchFamily="18" charset="0"/>
            </a:endParaRPr>
          </a:p>
          <a:p>
            <a:pPr algn="l"/>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1</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：儿童和青少年抑郁症的测量是否存在上述问题尚不清楚。</a:t>
            </a:r>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2</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：他纳入的量表都是</a:t>
            </a:r>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WEIRD</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国家的，欧洲和美国以外的情况在很大程度上是未知的。</a:t>
            </a:r>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a:p>
            <a:pPr algn="l"/>
            <a:r>
              <a:rPr lang="en-US" altLang="zh-CN" sz="3600" dirty="0">
                <a:latin typeface="Times New Roman" panose="02020603050405020304" pitchFamily="18" charset="0"/>
                <a:ea typeface="宋体" panose="02010600030101010101" pitchFamily="2" charset="-122"/>
                <a:cs typeface="Times New Roman" panose="02020603050405020304" pitchFamily="18" charset="0"/>
              </a:rPr>
              <a:t>3</a:t>
            </a:r>
            <a:r>
              <a:rPr lang="zh-CN" altLang="en-US" sz="3600" dirty="0">
                <a:latin typeface="Times New Roman" panose="02020603050405020304" pitchFamily="18" charset="0"/>
                <a:ea typeface="宋体" panose="02010600030101010101" pitchFamily="2" charset="-122"/>
                <a:cs typeface="Times New Roman" panose="02020603050405020304" pitchFamily="18" charset="0"/>
              </a:rPr>
              <a:t>：以前的研究集中在广泛使用的量表上，但不知道中国有多少量表被用于测量抑郁症，以及每种量表的使用频率。</a:t>
            </a:r>
            <a:endParaRPr lang="en-US" altLang="zh-CN" sz="3600"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06929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E3A8B1F9-27B7-BE80-C0FA-0536FA517388}"/>
              </a:ext>
            </a:extLst>
          </p:cNvPr>
          <p:cNvPicPr>
            <a:picLocks noChangeAspect="1"/>
          </p:cNvPicPr>
          <p:nvPr/>
        </p:nvPicPr>
        <p:blipFill>
          <a:blip r:embed="rId2"/>
          <a:stretch>
            <a:fillRect/>
          </a:stretch>
        </p:blipFill>
        <p:spPr>
          <a:xfrm>
            <a:off x="1571248" y="421846"/>
            <a:ext cx="8896052" cy="6508656"/>
          </a:xfrm>
          <a:prstGeom prst="rect">
            <a:avLst/>
          </a:prstGeom>
        </p:spPr>
      </p:pic>
    </p:spTree>
    <p:extLst>
      <p:ext uri="{BB962C8B-B14F-4D97-AF65-F5344CB8AC3E}">
        <p14:creationId xmlns:p14="http://schemas.microsoft.com/office/powerpoint/2010/main" val="2692603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75ABBDE-D0E2-B230-B950-49E7958EFB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8586" y="0"/>
            <a:ext cx="9144000" cy="6858000"/>
          </a:xfrm>
          <a:prstGeom prst="rect">
            <a:avLst/>
          </a:prstGeom>
        </p:spPr>
      </p:pic>
    </p:spTree>
    <p:extLst>
      <p:ext uri="{BB962C8B-B14F-4D97-AF65-F5344CB8AC3E}">
        <p14:creationId xmlns:p14="http://schemas.microsoft.com/office/powerpoint/2010/main" val="2504564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7FA643A-A5C2-FF1B-9C8C-640C196088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7836" y="0"/>
            <a:ext cx="6780848" cy="6858000"/>
          </a:xfrm>
          <a:prstGeom prst="rect">
            <a:avLst/>
          </a:prstGeom>
        </p:spPr>
      </p:pic>
    </p:spTree>
    <p:extLst>
      <p:ext uri="{BB962C8B-B14F-4D97-AF65-F5344CB8AC3E}">
        <p14:creationId xmlns:p14="http://schemas.microsoft.com/office/powerpoint/2010/main" val="638406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0F381CB-0523-5210-0BBB-E345A20F8B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7798" y="0"/>
            <a:ext cx="8910407" cy="6858000"/>
          </a:xfrm>
          <a:prstGeom prst="rect">
            <a:avLst/>
          </a:prstGeom>
        </p:spPr>
      </p:pic>
    </p:spTree>
    <p:extLst>
      <p:ext uri="{BB962C8B-B14F-4D97-AF65-F5344CB8AC3E}">
        <p14:creationId xmlns:p14="http://schemas.microsoft.com/office/powerpoint/2010/main" val="113262156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1rhgzoi3">
      <a:majorFont>
        <a:latin typeface="" panose="020F0302020204030204"/>
        <a:ea typeface="宋体"/>
        <a:cs typeface=""/>
      </a:majorFont>
      <a:minorFont>
        <a:latin typeface="" panose="020F0502020204030204"/>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3600" dirty="0" smtClean="0">
            <a:latin typeface="宋体" panose="02010600030101010101" pitchFamily="2" charset="-122"/>
            <a:ea typeface="宋体" panose="02010600030101010101" pitchFamily="2"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1723</TotalTime>
  <Words>731</Words>
  <Application>Microsoft Office PowerPoint</Application>
  <PresentationFormat>宽屏</PresentationFormat>
  <Paragraphs>61</Paragraphs>
  <Slides>25</Slides>
  <Notes>0</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25</vt:i4>
      </vt:variant>
    </vt:vector>
  </HeadingPairs>
  <TitlesOfParts>
    <vt:vector size="32" baseType="lpstr">
      <vt:lpstr>等线</vt:lpstr>
      <vt:lpstr>等线 Light</vt:lpstr>
      <vt:lpstr>宋体</vt:lpstr>
      <vt:lpstr>Arial</vt:lpstr>
      <vt:lpstr>Times New Roman</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汪 浩远</dc:creator>
  <cp:lastModifiedBy>浩远 汪</cp:lastModifiedBy>
  <cp:revision>37</cp:revision>
  <dcterms:created xsi:type="dcterms:W3CDTF">2020-03-11T01:44:09Z</dcterms:created>
  <dcterms:modified xsi:type="dcterms:W3CDTF">2025-01-14T07:11:11Z</dcterms:modified>
</cp:coreProperties>
</file>

<file path=docProps/thumbnail.jpeg>
</file>